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heme/theme3.xml" ContentType="application/vnd.openxmlformats-officedocument.theme+xml"/>
  <Override PartName="/ppt/tags/tag221.xml" ContentType="application/vnd.openxmlformats-officedocument.presentationml.tags+xml"/>
  <Override PartName="/ppt/notesSlides/notesSlide1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2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3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5.xml" ContentType="application/vnd.openxmlformats-officedocument.presentationml.notesSlide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6.xml" ContentType="application/vnd.openxmlformats-officedocument.presentationml.notesSlide+xml"/>
  <Override PartName="/ppt/tags/tag25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0"/>
  </p:notesMasterIdLst>
  <p:sldIdLst>
    <p:sldId id="272" r:id="rId3"/>
    <p:sldId id="273" r:id="rId4"/>
    <p:sldId id="274" r:id="rId5"/>
    <p:sldId id="287" r:id="rId6"/>
    <p:sldId id="288" r:id="rId7"/>
    <p:sldId id="284" r:id="rId8"/>
    <p:sldId id="303" r:id="rId9"/>
    <p:sldId id="304" r:id="rId10"/>
    <p:sldId id="305" r:id="rId11"/>
    <p:sldId id="306" r:id="rId12"/>
    <p:sldId id="295" r:id="rId13"/>
    <p:sldId id="285" r:id="rId14"/>
    <p:sldId id="290" r:id="rId15"/>
    <p:sldId id="291" r:id="rId16"/>
    <p:sldId id="293" r:id="rId17"/>
    <p:sldId id="307" r:id="rId18"/>
    <p:sldId id="283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7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3DE574-60E8-4D35-AD93-2FCD202D970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15FD99-2653-479C-A020-67F01E1D03A4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数据清洗</a:t>
          </a:r>
        </a:p>
      </dgm:t>
    </dgm:pt>
    <dgm:pt modelId="{7C26CF4B-B611-43C2-AFDC-7455467A28C8}" type="parTrans" cxnId="{A515E399-36F2-4217-9A4C-68123DE05F04}">
      <dgm:prSet/>
      <dgm:spPr/>
      <dgm:t>
        <a:bodyPr/>
        <a:lstStyle/>
        <a:p>
          <a:endParaRPr lang="zh-CN" altLang="en-US"/>
        </a:p>
      </dgm:t>
    </dgm:pt>
    <dgm:pt modelId="{FECDE201-4109-4B4D-8593-278F4E236895}" type="sibTrans" cxnId="{A515E399-36F2-4217-9A4C-68123DE05F04}">
      <dgm:prSet/>
      <dgm:spPr/>
      <dgm:t>
        <a:bodyPr/>
        <a:lstStyle/>
        <a:p>
          <a:endParaRPr lang="zh-CN" altLang="en-US"/>
        </a:p>
      </dgm:t>
    </dgm:pt>
    <dgm:pt modelId="{356FCDC9-898D-42B4-8155-09C11B68B089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数据筛选</a:t>
          </a:r>
        </a:p>
      </dgm:t>
    </dgm:pt>
    <dgm:pt modelId="{B661CA99-0018-439E-B8AD-2D10F5B6D75B}" type="parTrans" cxnId="{5ABB52BD-C1DD-4828-A4C3-62D91AA43233}">
      <dgm:prSet/>
      <dgm:spPr/>
      <dgm:t>
        <a:bodyPr/>
        <a:lstStyle/>
        <a:p>
          <a:endParaRPr lang="zh-CN" altLang="en-US"/>
        </a:p>
      </dgm:t>
    </dgm:pt>
    <dgm:pt modelId="{89BBA94D-4F5C-4B4A-B86C-983FA57AD76E}" type="sibTrans" cxnId="{5ABB52BD-C1DD-4828-A4C3-62D91AA43233}">
      <dgm:prSet/>
      <dgm:spPr/>
      <dgm:t>
        <a:bodyPr/>
        <a:lstStyle/>
        <a:p>
          <a:endParaRPr lang="zh-CN" altLang="en-US"/>
        </a:p>
      </dgm:t>
    </dgm:pt>
    <dgm:pt modelId="{A71F51B7-F7CE-4AE4-92A2-1922AF0B2780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标准化处理</a:t>
          </a:r>
        </a:p>
      </dgm:t>
    </dgm:pt>
    <dgm:pt modelId="{8ABBB17E-D57E-46E2-AFD6-22DC4508AE6D}" type="parTrans" cxnId="{00978B28-E29F-4B91-8135-2CEF5EFB1E47}">
      <dgm:prSet/>
      <dgm:spPr/>
      <dgm:t>
        <a:bodyPr/>
        <a:lstStyle/>
        <a:p>
          <a:endParaRPr lang="zh-CN" altLang="en-US"/>
        </a:p>
      </dgm:t>
    </dgm:pt>
    <dgm:pt modelId="{D34ACDE2-49A2-4783-BFF9-5C8DF79FA7D6}" type="sibTrans" cxnId="{00978B28-E29F-4B91-8135-2CEF5EFB1E47}">
      <dgm:prSet/>
      <dgm:spPr/>
      <dgm:t>
        <a:bodyPr/>
        <a:lstStyle/>
        <a:p>
          <a:endParaRPr lang="zh-CN" altLang="en-US"/>
        </a:p>
      </dgm:t>
    </dgm:pt>
    <dgm:pt modelId="{7AA13DAA-3CBF-4909-9E58-137D01DE200D}" type="pres">
      <dgm:prSet presAssocID="{E53DE574-60E8-4D35-AD93-2FCD202D970B}" presName="Name0" presStyleCnt="0">
        <dgm:presLayoutVars>
          <dgm:dir/>
          <dgm:resizeHandles val="exact"/>
        </dgm:presLayoutVars>
      </dgm:prSet>
      <dgm:spPr/>
    </dgm:pt>
    <dgm:pt modelId="{FCABB4B1-CEE9-4663-B312-4C9CC442F49F}" type="pres">
      <dgm:prSet presAssocID="{0F15FD99-2653-479C-A020-67F01E1D03A4}" presName="node" presStyleLbl="node1" presStyleIdx="0" presStyleCnt="3" custLinFactNeighborX="2793" custLinFactNeighborY="-621">
        <dgm:presLayoutVars>
          <dgm:bulletEnabled val="1"/>
        </dgm:presLayoutVars>
      </dgm:prSet>
      <dgm:spPr/>
    </dgm:pt>
    <dgm:pt modelId="{FD1DA63D-EEB2-438E-B2FA-1B231FB06B8C}" type="pres">
      <dgm:prSet presAssocID="{FECDE201-4109-4B4D-8593-278F4E236895}" presName="sibTrans" presStyleLbl="sibTrans2D1" presStyleIdx="0" presStyleCnt="2"/>
      <dgm:spPr/>
    </dgm:pt>
    <dgm:pt modelId="{2C4C2F8B-882C-45F7-B054-B30CEF34BDAD}" type="pres">
      <dgm:prSet presAssocID="{FECDE201-4109-4B4D-8593-278F4E236895}" presName="connectorText" presStyleLbl="sibTrans2D1" presStyleIdx="0" presStyleCnt="2"/>
      <dgm:spPr/>
    </dgm:pt>
    <dgm:pt modelId="{B47EDA4E-170B-459E-8E88-F7903A8E3242}" type="pres">
      <dgm:prSet presAssocID="{356FCDC9-898D-42B4-8155-09C11B68B089}" presName="node" presStyleLbl="node1" presStyleIdx="1" presStyleCnt="3" custLinFactNeighborX="3707" custLinFactNeighborY="-2629">
        <dgm:presLayoutVars>
          <dgm:bulletEnabled val="1"/>
        </dgm:presLayoutVars>
      </dgm:prSet>
      <dgm:spPr/>
    </dgm:pt>
    <dgm:pt modelId="{C21DEA01-F5A5-46DC-AB67-F67432FA9F66}" type="pres">
      <dgm:prSet presAssocID="{89BBA94D-4F5C-4B4A-B86C-983FA57AD76E}" presName="sibTrans" presStyleLbl="sibTrans2D1" presStyleIdx="1" presStyleCnt="2"/>
      <dgm:spPr/>
    </dgm:pt>
    <dgm:pt modelId="{527D6B0C-563F-46E4-91DD-1C74FA9A7034}" type="pres">
      <dgm:prSet presAssocID="{89BBA94D-4F5C-4B4A-B86C-983FA57AD76E}" presName="connectorText" presStyleLbl="sibTrans2D1" presStyleIdx="1" presStyleCnt="2"/>
      <dgm:spPr/>
    </dgm:pt>
    <dgm:pt modelId="{D42A0A62-8C74-4E5B-9519-34015E6245C9}" type="pres">
      <dgm:prSet presAssocID="{A71F51B7-F7CE-4AE4-92A2-1922AF0B2780}" presName="node" presStyleLbl="node1" presStyleIdx="2" presStyleCnt="3">
        <dgm:presLayoutVars>
          <dgm:bulletEnabled val="1"/>
        </dgm:presLayoutVars>
      </dgm:prSet>
      <dgm:spPr/>
    </dgm:pt>
  </dgm:ptLst>
  <dgm:cxnLst>
    <dgm:cxn modelId="{1526C924-BF3B-44AE-BACE-1C01F2B26364}" type="presOf" srcId="{E53DE574-60E8-4D35-AD93-2FCD202D970B}" destId="{7AA13DAA-3CBF-4909-9E58-137D01DE200D}" srcOrd="0" destOrd="0" presId="urn:microsoft.com/office/officeart/2005/8/layout/process1"/>
    <dgm:cxn modelId="{00978B28-E29F-4B91-8135-2CEF5EFB1E47}" srcId="{E53DE574-60E8-4D35-AD93-2FCD202D970B}" destId="{A71F51B7-F7CE-4AE4-92A2-1922AF0B2780}" srcOrd="2" destOrd="0" parTransId="{8ABBB17E-D57E-46E2-AFD6-22DC4508AE6D}" sibTransId="{D34ACDE2-49A2-4783-BFF9-5C8DF79FA7D6}"/>
    <dgm:cxn modelId="{ACB99941-DE9D-41CA-A4DC-8F926FFC7C16}" type="presOf" srcId="{A71F51B7-F7CE-4AE4-92A2-1922AF0B2780}" destId="{D42A0A62-8C74-4E5B-9519-34015E6245C9}" srcOrd="0" destOrd="0" presId="urn:microsoft.com/office/officeart/2005/8/layout/process1"/>
    <dgm:cxn modelId="{9FFA3266-DDDB-4EFE-BCF3-F6800A21A919}" type="presOf" srcId="{FECDE201-4109-4B4D-8593-278F4E236895}" destId="{2C4C2F8B-882C-45F7-B054-B30CEF34BDAD}" srcOrd="1" destOrd="0" presId="urn:microsoft.com/office/officeart/2005/8/layout/process1"/>
    <dgm:cxn modelId="{C4EFD467-5AEA-409F-B9D3-BC01AB185169}" type="presOf" srcId="{89BBA94D-4F5C-4B4A-B86C-983FA57AD76E}" destId="{527D6B0C-563F-46E4-91DD-1C74FA9A7034}" srcOrd="1" destOrd="0" presId="urn:microsoft.com/office/officeart/2005/8/layout/process1"/>
    <dgm:cxn modelId="{F1A6D284-57B9-4125-8A73-9A84F3C71C99}" type="presOf" srcId="{89BBA94D-4F5C-4B4A-B86C-983FA57AD76E}" destId="{C21DEA01-F5A5-46DC-AB67-F67432FA9F66}" srcOrd="0" destOrd="0" presId="urn:microsoft.com/office/officeart/2005/8/layout/process1"/>
    <dgm:cxn modelId="{A515E399-36F2-4217-9A4C-68123DE05F04}" srcId="{E53DE574-60E8-4D35-AD93-2FCD202D970B}" destId="{0F15FD99-2653-479C-A020-67F01E1D03A4}" srcOrd="0" destOrd="0" parTransId="{7C26CF4B-B611-43C2-AFDC-7455467A28C8}" sibTransId="{FECDE201-4109-4B4D-8593-278F4E236895}"/>
    <dgm:cxn modelId="{5ABB52BD-C1DD-4828-A4C3-62D91AA43233}" srcId="{E53DE574-60E8-4D35-AD93-2FCD202D970B}" destId="{356FCDC9-898D-42B4-8155-09C11B68B089}" srcOrd="1" destOrd="0" parTransId="{B661CA99-0018-439E-B8AD-2D10F5B6D75B}" sibTransId="{89BBA94D-4F5C-4B4A-B86C-983FA57AD76E}"/>
    <dgm:cxn modelId="{79477CCA-C1B0-418A-BA46-9E54BD171F65}" type="presOf" srcId="{0F15FD99-2653-479C-A020-67F01E1D03A4}" destId="{FCABB4B1-CEE9-4663-B312-4C9CC442F49F}" srcOrd="0" destOrd="0" presId="urn:microsoft.com/office/officeart/2005/8/layout/process1"/>
    <dgm:cxn modelId="{0B84B1CF-909E-41EF-9FAF-7C3262DF8DEE}" type="presOf" srcId="{356FCDC9-898D-42B4-8155-09C11B68B089}" destId="{B47EDA4E-170B-459E-8E88-F7903A8E3242}" srcOrd="0" destOrd="0" presId="urn:microsoft.com/office/officeart/2005/8/layout/process1"/>
    <dgm:cxn modelId="{5EA487FD-710A-4EE7-83EF-5301E6E583FA}" type="presOf" srcId="{FECDE201-4109-4B4D-8593-278F4E236895}" destId="{FD1DA63D-EEB2-438E-B2FA-1B231FB06B8C}" srcOrd="0" destOrd="0" presId="urn:microsoft.com/office/officeart/2005/8/layout/process1"/>
    <dgm:cxn modelId="{09353249-3554-4094-8388-BF33999F76DB}" type="presParOf" srcId="{7AA13DAA-3CBF-4909-9E58-137D01DE200D}" destId="{FCABB4B1-CEE9-4663-B312-4C9CC442F49F}" srcOrd="0" destOrd="0" presId="urn:microsoft.com/office/officeart/2005/8/layout/process1"/>
    <dgm:cxn modelId="{32D47853-9640-4CD4-8EB0-9397C56B3C32}" type="presParOf" srcId="{7AA13DAA-3CBF-4909-9E58-137D01DE200D}" destId="{FD1DA63D-EEB2-438E-B2FA-1B231FB06B8C}" srcOrd="1" destOrd="0" presId="urn:microsoft.com/office/officeart/2005/8/layout/process1"/>
    <dgm:cxn modelId="{BC460BA3-088A-4BB5-9BBA-91126677B283}" type="presParOf" srcId="{FD1DA63D-EEB2-438E-B2FA-1B231FB06B8C}" destId="{2C4C2F8B-882C-45F7-B054-B30CEF34BDAD}" srcOrd="0" destOrd="0" presId="urn:microsoft.com/office/officeart/2005/8/layout/process1"/>
    <dgm:cxn modelId="{4D8442CA-0E44-4ACB-81C8-86C8B0ED1CF1}" type="presParOf" srcId="{7AA13DAA-3CBF-4909-9E58-137D01DE200D}" destId="{B47EDA4E-170B-459E-8E88-F7903A8E3242}" srcOrd="2" destOrd="0" presId="urn:microsoft.com/office/officeart/2005/8/layout/process1"/>
    <dgm:cxn modelId="{62A6B1DF-7AA3-4BDB-9CBC-CF12EF7FA3E4}" type="presParOf" srcId="{7AA13DAA-3CBF-4909-9E58-137D01DE200D}" destId="{C21DEA01-F5A5-46DC-AB67-F67432FA9F66}" srcOrd="3" destOrd="0" presId="urn:microsoft.com/office/officeart/2005/8/layout/process1"/>
    <dgm:cxn modelId="{53D31634-615F-4499-91DB-31F82D3783AB}" type="presParOf" srcId="{C21DEA01-F5A5-46DC-AB67-F67432FA9F66}" destId="{527D6B0C-563F-46E4-91DD-1C74FA9A7034}" srcOrd="0" destOrd="0" presId="urn:microsoft.com/office/officeart/2005/8/layout/process1"/>
    <dgm:cxn modelId="{BACDD2F6-78D9-493F-9CE9-0CBC36DB1A6B}" type="presParOf" srcId="{7AA13DAA-3CBF-4909-9E58-137D01DE200D}" destId="{D42A0A62-8C74-4E5B-9519-34015E6245C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7EA8C5-BF69-4D0C-9EBB-F062AE8F8BA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2BC765E-DC63-49EF-9E77-890FBF984A39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三种预测模型</a:t>
          </a:r>
        </a:p>
      </dgm:t>
    </dgm:pt>
    <dgm:pt modelId="{64A9879D-A42E-4C55-8726-7DDA2C55BA87}" type="parTrans" cxnId="{33FA5C56-2012-4E12-8626-0EA4778301B3}">
      <dgm:prSet/>
      <dgm:spPr/>
      <dgm:t>
        <a:bodyPr/>
        <a:lstStyle/>
        <a:p>
          <a:endParaRPr lang="zh-CN" altLang="en-US"/>
        </a:p>
      </dgm:t>
    </dgm:pt>
    <dgm:pt modelId="{5E4A5AC4-9E90-45BB-AA43-927BBD3FE228}" type="sibTrans" cxnId="{33FA5C56-2012-4E12-8626-0EA4778301B3}">
      <dgm:prSet/>
      <dgm:spPr/>
      <dgm:t>
        <a:bodyPr/>
        <a:lstStyle/>
        <a:p>
          <a:endParaRPr lang="zh-CN" altLang="en-US"/>
        </a:p>
      </dgm:t>
    </dgm:pt>
    <dgm:pt modelId="{94395186-4DA0-40C8-9459-44B599468DB8}">
      <dgm:prSet phldrT="[文本]"/>
      <dgm:spPr/>
      <dgm:t>
        <a:bodyPr/>
        <a:lstStyle/>
        <a:p>
          <a:r>
            <a:rPr lang="en-US" altLang="zh-CN" dirty="0" err="1">
              <a:solidFill>
                <a:schemeClr val="tx1"/>
              </a:solidFill>
            </a:rPr>
            <a:t>rbf_svm</a:t>
          </a:r>
          <a:endParaRPr lang="zh-CN" altLang="en-US" dirty="0">
            <a:solidFill>
              <a:schemeClr val="tx1"/>
            </a:solidFill>
          </a:endParaRPr>
        </a:p>
      </dgm:t>
    </dgm:pt>
    <dgm:pt modelId="{A65F0D0C-863A-4E94-AD5E-6F9B854F31DF}" type="parTrans" cxnId="{71714018-1C34-4156-BA7B-184A625B5AF3}">
      <dgm:prSet/>
      <dgm:spPr/>
      <dgm:t>
        <a:bodyPr/>
        <a:lstStyle/>
        <a:p>
          <a:endParaRPr lang="zh-CN" altLang="en-US"/>
        </a:p>
      </dgm:t>
    </dgm:pt>
    <dgm:pt modelId="{98908C38-B2DE-4FF3-86C6-E2CC35558673}" type="sibTrans" cxnId="{71714018-1C34-4156-BA7B-184A625B5AF3}">
      <dgm:prSet/>
      <dgm:spPr/>
      <dgm:t>
        <a:bodyPr/>
        <a:lstStyle/>
        <a:p>
          <a:endParaRPr lang="zh-CN" altLang="en-US"/>
        </a:p>
      </dgm:t>
    </dgm:pt>
    <dgm:pt modelId="{FCB4F7BD-86BD-475D-A2A0-32C156167C5B}">
      <dgm:prSet phldrT="[文本]"/>
      <dgm:spPr/>
      <dgm:t>
        <a:bodyPr/>
        <a:lstStyle/>
        <a:p>
          <a:r>
            <a:rPr lang="en-US" altLang="zh-CN" dirty="0" err="1">
              <a:solidFill>
                <a:schemeClr val="tx1"/>
              </a:solidFill>
            </a:rPr>
            <a:t>linear_svm</a:t>
          </a:r>
          <a:endParaRPr lang="zh-CN" altLang="en-US" dirty="0">
            <a:solidFill>
              <a:schemeClr val="tx1"/>
            </a:solidFill>
          </a:endParaRPr>
        </a:p>
      </dgm:t>
    </dgm:pt>
    <dgm:pt modelId="{B4D0F881-8675-41AB-B85B-29B8927BCE57}" type="parTrans" cxnId="{1CBD6215-69B1-4C62-AF8E-63339F20916F}">
      <dgm:prSet/>
      <dgm:spPr/>
      <dgm:t>
        <a:bodyPr/>
        <a:lstStyle/>
        <a:p>
          <a:endParaRPr lang="zh-CN" altLang="en-US"/>
        </a:p>
      </dgm:t>
    </dgm:pt>
    <dgm:pt modelId="{A3AD4C0E-42F7-4103-B4B3-37CA712E9246}" type="sibTrans" cxnId="{1CBD6215-69B1-4C62-AF8E-63339F20916F}">
      <dgm:prSet/>
      <dgm:spPr/>
      <dgm:t>
        <a:bodyPr/>
        <a:lstStyle/>
        <a:p>
          <a:endParaRPr lang="zh-CN" altLang="en-US"/>
        </a:p>
      </dgm:t>
    </dgm:pt>
    <dgm:pt modelId="{FEFEB423-E954-475C-941D-05858E8F35E3}">
      <dgm:prSet phldrT="[文本]"/>
      <dgm:spPr/>
      <dgm:t>
        <a:bodyPr/>
        <a:lstStyle/>
        <a:p>
          <a:r>
            <a:rPr lang="en-US" altLang="zh-CN" dirty="0">
              <a:solidFill>
                <a:schemeClr val="tx1"/>
              </a:solidFill>
            </a:rPr>
            <a:t>KNN</a:t>
          </a:r>
          <a:endParaRPr lang="zh-CN" altLang="en-US" dirty="0">
            <a:solidFill>
              <a:schemeClr val="tx1"/>
            </a:solidFill>
          </a:endParaRPr>
        </a:p>
      </dgm:t>
    </dgm:pt>
    <dgm:pt modelId="{BE4CDAA7-A0A9-4CA1-9B10-E5F5C6817AC2}" type="parTrans" cxnId="{45644BA6-96AB-4FA8-A87D-3DA88CEE32F3}">
      <dgm:prSet/>
      <dgm:spPr/>
      <dgm:t>
        <a:bodyPr/>
        <a:lstStyle/>
        <a:p>
          <a:endParaRPr lang="zh-CN" altLang="en-US"/>
        </a:p>
      </dgm:t>
    </dgm:pt>
    <dgm:pt modelId="{C6949FE2-2D5B-474E-99C1-1193BE17EFD5}" type="sibTrans" cxnId="{45644BA6-96AB-4FA8-A87D-3DA88CEE32F3}">
      <dgm:prSet/>
      <dgm:spPr/>
      <dgm:t>
        <a:bodyPr/>
        <a:lstStyle/>
        <a:p>
          <a:endParaRPr lang="zh-CN" altLang="en-US"/>
        </a:p>
      </dgm:t>
    </dgm:pt>
    <dgm:pt modelId="{2EEC81D6-300E-4BD8-8A62-7822E923E8C5}" type="pres">
      <dgm:prSet presAssocID="{D47EA8C5-BF69-4D0C-9EBB-F062AE8F8BA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3081100-FEA6-47F4-951B-96FB35782DF8}" type="pres">
      <dgm:prSet presAssocID="{B2BC765E-DC63-49EF-9E77-890FBF984A39}" presName="root1" presStyleCnt="0"/>
      <dgm:spPr/>
    </dgm:pt>
    <dgm:pt modelId="{E4A38EE7-C32A-4854-BAC4-8EB48FA83211}" type="pres">
      <dgm:prSet presAssocID="{B2BC765E-DC63-49EF-9E77-890FBF984A39}" presName="LevelOneTextNode" presStyleLbl="node0" presStyleIdx="0" presStyleCnt="1" custAng="5400000" custScaleX="64901" custScaleY="56526" custLinFactNeighborX="-51780" custLinFactNeighborY="-2223">
        <dgm:presLayoutVars>
          <dgm:chPref val="3"/>
        </dgm:presLayoutVars>
      </dgm:prSet>
      <dgm:spPr/>
    </dgm:pt>
    <dgm:pt modelId="{49D42D11-1B96-4A8A-A45F-C3C48B24285D}" type="pres">
      <dgm:prSet presAssocID="{B2BC765E-DC63-49EF-9E77-890FBF984A39}" presName="level2hierChild" presStyleCnt="0"/>
      <dgm:spPr/>
    </dgm:pt>
    <dgm:pt modelId="{53CC095B-3223-4CEB-99B9-F36FD19357F7}" type="pres">
      <dgm:prSet presAssocID="{A65F0D0C-863A-4E94-AD5E-6F9B854F31DF}" presName="conn2-1" presStyleLbl="parChTrans1D2" presStyleIdx="0" presStyleCnt="3"/>
      <dgm:spPr/>
    </dgm:pt>
    <dgm:pt modelId="{E72933DF-B876-423E-817B-63D7E8684AF3}" type="pres">
      <dgm:prSet presAssocID="{A65F0D0C-863A-4E94-AD5E-6F9B854F31DF}" presName="connTx" presStyleLbl="parChTrans1D2" presStyleIdx="0" presStyleCnt="3"/>
      <dgm:spPr/>
    </dgm:pt>
    <dgm:pt modelId="{BEA5393B-D2B2-44F7-9318-875673CCBF63}" type="pres">
      <dgm:prSet presAssocID="{94395186-4DA0-40C8-9459-44B599468DB8}" presName="root2" presStyleCnt="0"/>
      <dgm:spPr/>
    </dgm:pt>
    <dgm:pt modelId="{69F2D64E-1CEB-4F05-B268-3586C0FDF710}" type="pres">
      <dgm:prSet presAssocID="{94395186-4DA0-40C8-9459-44B599468DB8}" presName="LevelTwoTextNode" presStyleLbl="node2" presStyleIdx="0" presStyleCnt="3" custScaleX="87358" custScaleY="65121" custLinFactNeighborX="15128" custLinFactNeighborY="-74985">
        <dgm:presLayoutVars>
          <dgm:chPref val="3"/>
        </dgm:presLayoutVars>
      </dgm:prSet>
      <dgm:spPr/>
    </dgm:pt>
    <dgm:pt modelId="{58D3D834-1ACC-4421-9D76-109FEDF86029}" type="pres">
      <dgm:prSet presAssocID="{94395186-4DA0-40C8-9459-44B599468DB8}" presName="level3hierChild" presStyleCnt="0"/>
      <dgm:spPr/>
    </dgm:pt>
    <dgm:pt modelId="{845AE153-E01A-440F-B0F9-09DBCAE10AAA}" type="pres">
      <dgm:prSet presAssocID="{B4D0F881-8675-41AB-B85B-29B8927BCE57}" presName="conn2-1" presStyleLbl="parChTrans1D2" presStyleIdx="1" presStyleCnt="3"/>
      <dgm:spPr/>
    </dgm:pt>
    <dgm:pt modelId="{4A943381-F5CB-4833-BB7D-DB2D5AF5B850}" type="pres">
      <dgm:prSet presAssocID="{B4D0F881-8675-41AB-B85B-29B8927BCE57}" presName="connTx" presStyleLbl="parChTrans1D2" presStyleIdx="1" presStyleCnt="3"/>
      <dgm:spPr/>
    </dgm:pt>
    <dgm:pt modelId="{BD0C932E-DE91-4B7F-B18D-507DD262BEC1}" type="pres">
      <dgm:prSet presAssocID="{FCB4F7BD-86BD-475D-A2A0-32C156167C5B}" presName="root2" presStyleCnt="0"/>
      <dgm:spPr/>
    </dgm:pt>
    <dgm:pt modelId="{61C7B991-5EC1-4917-A156-D29C67A8EFB2}" type="pres">
      <dgm:prSet presAssocID="{FCB4F7BD-86BD-475D-A2A0-32C156167C5B}" presName="LevelTwoTextNode" presStyleLbl="node2" presStyleIdx="1" presStyleCnt="3" custScaleX="87358" custScaleY="65121" custLinFactNeighborX="16137" custLinFactNeighborY="1">
        <dgm:presLayoutVars>
          <dgm:chPref val="3"/>
        </dgm:presLayoutVars>
      </dgm:prSet>
      <dgm:spPr/>
    </dgm:pt>
    <dgm:pt modelId="{A66BC473-D861-49CC-BD04-425C4DD80E76}" type="pres">
      <dgm:prSet presAssocID="{FCB4F7BD-86BD-475D-A2A0-32C156167C5B}" presName="level3hierChild" presStyleCnt="0"/>
      <dgm:spPr/>
    </dgm:pt>
    <dgm:pt modelId="{96C51EA8-B16C-4A44-9A22-963D0735A09F}" type="pres">
      <dgm:prSet presAssocID="{BE4CDAA7-A0A9-4CA1-9B10-E5F5C6817AC2}" presName="conn2-1" presStyleLbl="parChTrans1D2" presStyleIdx="2" presStyleCnt="3"/>
      <dgm:spPr/>
    </dgm:pt>
    <dgm:pt modelId="{57324FFD-570D-4775-ACCF-0CF0B8989772}" type="pres">
      <dgm:prSet presAssocID="{BE4CDAA7-A0A9-4CA1-9B10-E5F5C6817AC2}" presName="connTx" presStyleLbl="parChTrans1D2" presStyleIdx="2" presStyleCnt="3"/>
      <dgm:spPr/>
    </dgm:pt>
    <dgm:pt modelId="{9F2FA4D4-9B29-41B2-9600-2A4E21CD43F4}" type="pres">
      <dgm:prSet presAssocID="{FEFEB423-E954-475C-941D-05858E8F35E3}" presName="root2" presStyleCnt="0"/>
      <dgm:spPr/>
    </dgm:pt>
    <dgm:pt modelId="{26D01192-8C59-4BCB-9E3D-2A7D6A9DFAAB}" type="pres">
      <dgm:prSet presAssocID="{FEFEB423-E954-475C-941D-05858E8F35E3}" presName="LevelTwoTextNode" presStyleLbl="node2" presStyleIdx="2" presStyleCnt="3" custScaleX="87358" custScaleY="65122" custLinFactNeighborX="15830" custLinFactNeighborY="73834">
        <dgm:presLayoutVars>
          <dgm:chPref val="3"/>
        </dgm:presLayoutVars>
      </dgm:prSet>
      <dgm:spPr/>
    </dgm:pt>
    <dgm:pt modelId="{D2FB036E-64A8-40B4-8F9A-DDCA440408EE}" type="pres">
      <dgm:prSet presAssocID="{FEFEB423-E954-475C-941D-05858E8F35E3}" presName="level3hierChild" presStyleCnt="0"/>
      <dgm:spPr/>
    </dgm:pt>
  </dgm:ptLst>
  <dgm:cxnLst>
    <dgm:cxn modelId="{C8CE2604-BDC4-4704-9435-CF357B42DBA4}" type="presOf" srcId="{D47EA8C5-BF69-4D0C-9EBB-F062AE8F8BA8}" destId="{2EEC81D6-300E-4BD8-8A62-7822E923E8C5}" srcOrd="0" destOrd="0" presId="urn:microsoft.com/office/officeart/2008/layout/HorizontalMultiLevelHierarchy"/>
    <dgm:cxn modelId="{15A1AC0A-A166-4694-AA11-4D41E539E3E6}" type="presOf" srcId="{BE4CDAA7-A0A9-4CA1-9B10-E5F5C6817AC2}" destId="{96C51EA8-B16C-4A44-9A22-963D0735A09F}" srcOrd="0" destOrd="0" presId="urn:microsoft.com/office/officeart/2008/layout/HorizontalMultiLevelHierarchy"/>
    <dgm:cxn modelId="{F6CF5110-2955-4D09-90FB-DCE6B0028AE1}" type="presOf" srcId="{FCB4F7BD-86BD-475D-A2A0-32C156167C5B}" destId="{61C7B991-5EC1-4917-A156-D29C67A8EFB2}" srcOrd="0" destOrd="0" presId="urn:microsoft.com/office/officeart/2008/layout/HorizontalMultiLevelHierarchy"/>
    <dgm:cxn modelId="{75E30C13-8630-432D-BC3C-F2D8528AE3A5}" type="presOf" srcId="{A65F0D0C-863A-4E94-AD5E-6F9B854F31DF}" destId="{53CC095B-3223-4CEB-99B9-F36FD19357F7}" srcOrd="0" destOrd="0" presId="urn:microsoft.com/office/officeart/2008/layout/HorizontalMultiLevelHierarchy"/>
    <dgm:cxn modelId="{BF803814-C7F5-4F3B-8235-9455BA97EFDC}" type="presOf" srcId="{FEFEB423-E954-475C-941D-05858E8F35E3}" destId="{26D01192-8C59-4BCB-9E3D-2A7D6A9DFAAB}" srcOrd="0" destOrd="0" presId="urn:microsoft.com/office/officeart/2008/layout/HorizontalMultiLevelHierarchy"/>
    <dgm:cxn modelId="{1CBD6215-69B1-4C62-AF8E-63339F20916F}" srcId="{B2BC765E-DC63-49EF-9E77-890FBF984A39}" destId="{FCB4F7BD-86BD-475D-A2A0-32C156167C5B}" srcOrd="1" destOrd="0" parTransId="{B4D0F881-8675-41AB-B85B-29B8927BCE57}" sibTransId="{A3AD4C0E-42F7-4103-B4B3-37CA712E9246}"/>
    <dgm:cxn modelId="{71714018-1C34-4156-BA7B-184A625B5AF3}" srcId="{B2BC765E-DC63-49EF-9E77-890FBF984A39}" destId="{94395186-4DA0-40C8-9459-44B599468DB8}" srcOrd="0" destOrd="0" parTransId="{A65F0D0C-863A-4E94-AD5E-6F9B854F31DF}" sibTransId="{98908C38-B2DE-4FF3-86C6-E2CC35558673}"/>
    <dgm:cxn modelId="{A5DCCC2A-B4F4-48F9-99D7-774E0795D766}" type="presOf" srcId="{B2BC765E-DC63-49EF-9E77-890FBF984A39}" destId="{E4A38EE7-C32A-4854-BAC4-8EB48FA83211}" srcOrd="0" destOrd="0" presId="urn:microsoft.com/office/officeart/2008/layout/HorizontalMultiLevelHierarchy"/>
    <dgm:cxn modelId="{D617AC32-C4E3-4F52-B334-67FB4EE905A3}" type="presOf" srcId="{A65F0D0C-863A-4E94-AD5E-6F9B854F31DF}" destId="{E72933DF-B876-423E-817B-63D7E8684AF3}" srcOrd="1" destOrd="0" presId="urn:microsoft.com/office/officeart/2008/layout/HorizontalMultiLevelHierarchy"/>
    <dgm:cxn modelId="{7D60F466-1F09-4879-B580-BCDA85A4CC10}" type="presOf" srcId="{94395186-4DA0-40C8-9459-44B599468DB8}" destId="{69F2D64E-1CEB-4F05-B268-3586C0FDF710}" srcOrd="0" destOrd="0" presId="urn:microsoft.com/office/officeart/2008/layout/HorizontalMultiLevelHierarchy"/>
    <dgm:cxn modelId="{EFCB4C68-65A5-40B3-BC9D-414DD95E51C0}" type="presOf" srcId="{B4D0F881-8675-41AB-B85B-29B8927BCE57}" destId="{4A943381-F5CB-4833-BB7D-DB2D5AF5B850}" srcOrd="1" destOrd="0" presId="urn:microsoft.com/office/officeart/2008/layout/HorizontalMultiLevelHierarchy"/>
    <dgm:cxn modelId="{33FA5C56-2012-4E12-8626-0EA4778301B3}" srcId="{D47EA8C5-BF69-4D0C-9EBB-F062AE8F8BA8}" destId="{B2BC765E-DC63-49EF-9E77-890FBF984A39}" srcOrd="0" destOrd="0" parTransId="{64A9879D-A42E-4C55-8726-7DDA2C55BA87}" sibTransId="{5E4A5AC4-9E90-45BB-AA43-927BBD3FE228}"/>
    <dgm:cxn modelId="{834F5659-64D5-4E52-A385-74688E5DB228}" type="presOf" srcId="{B4D0F881-8675-41AB-B85B-29B8927BCE57}" destId="{845AE153-E01A-440F-B0F9-09DBCAE10AAA}" srcOrd="0" destOrd="0" presId="urn:microsoft.com/office/officeart/2008/layout/HorizontalMultiLevelHierarchy"/>
    <dgm:cxn modelId="{45644BA6-96AB-4FA8-A87D-3DA88CEE32F3}" srcId="{B2BC765E-DC63-49EF-9E77-890FBF984A39}" destId="{FEFEB423-E954-475C-941D-05858E8F35E3}" srcOrd="2" destOrd="0" parTransId="{BE4CDAA7-A0A9-4CA1-9B10-E5F5C6817AC2}" sibTransId="{C6949FE2-2D5B-474E-99C1-1193BE17EFD5}"/>
    <dgm:cxn modelId="{910392C7-045A-494F-B95D-2BC6DBBA691C}" type="presOf" srcId="{BE4CDAA7-A0A9-4CA1-9B10-E5F5C6817AC2}" destId="{57324FFD-570D-4775-ACCF-0CF0B8989772}" srcOrd="1" destOrd="0" presId="urn:microsoft.com/office/officeart/2008/layout/HorizontalMultiLevelHierarchy"/>
    <dgm:cxn modelId="{B6796026-F508-4FA0-A1A6-AECFC4F53A12}" type="presParOf" srcId="{2EEC81D6-300E-4BD8-8A62-7822E923E8C5}" destId="{93081100-FEA6-47F4-951B-96FB35782DF8}" srcOrd="0" destOrd="0" presId="urn:microsoft.com/office/officeart/2008/layout/HorizontalMultiLevelHierarchy"/>
    <dgm:cxn modelId="{8378CDDC-F64B-4594-9C91-946E2D0F4AD7}" type="presParOf" srcId="{93081100-FEA6-47F4-951B-96FB35782DF8}" destId="{E4A38EE7-C32A-4854-BAC4-8EB48FA83211}" srcOrd="0" destOrd="0" presId="urn:microsoft.com/office/officeart/2008/layout/HorizontalMultiLevelHierarchy"/>
    <dgm:cxn modelId="{B82E4403-D6BB-451C-8A1D-3B917DF587E1}" type="presParOf" srcId="{93081100-FEA6-47F4-951B-96FB35782DF8}" destId="{49D42D11-1B96-4A8A-A45F-C3C48B24285D}" srcOrd="1" destOrd="0" presId="urn:microsoft.com/office/officeart/2008/layout/HorizontalMultiLevelHierarchy"/>
    <dgm:cxn modelId="{2263B754-DA65-406A-9A87-6CC21DE64F89}" type="presParOf" srcId="{49D42D11-1B96-4A8A-A45F-C3C48B24285D}" destId="{53CC095B-3223-4CEB-99B9-F36FD19357F7}" srcOrd="0" destOrd="0" presId="urn:microsoft.com/office/officeart/2008/layout/HorizontalMultiLevelHierarchy"/>
    <dgm:cxn modelId="{69C64BCD-1834-456D-8913-75A598A39221}" type="presParOf" srcId="{53CC095B-3223-4CEB-99B9-F36FD19357F7}" destId="{E72933DF-B876-423E-817B-63D7E8684AF3}" srcOrd="0" destOrd="0" presId="urn:microsoft.com/office/officeart/2008/layout/HorizontalMultiLevelHierarchy"/>
    <dgm:cxn modelId="{A9F5AB88-BF47-4B74-A820-D0A3BF7895D2}" type="presParOf" srcId="{49D42D11-1B96-4A8A-A45F-C3C48B24285D}" destId="{BEA5393B-D2B2-44F7-9318-875673CCBF63}" srcOrd="1" destOrd="0" presId="urn:microsoft.com/office/officeart/2008/layout/HorizontalMultiLevelHierarchy"/>
    <dgm:cxn modelId="{B9241699-7563-45F9-ADEC-13399841D11F}" type="presParOf" srcId="{BEA5393B-D2B2-44F7-9318-875673CCBF63}" destId="{69F2D64E-1CEB-4F05-B268-3586C0FDF710}" srcOrd="0" destOrd="0" presId="urn:microsoft.com/office/officeart/2008/layout/HorizontalMultiLevelHierarchy"/>
    <dgm:cxn modelId="{558BD57A-A462-458C-89B7-062C71B7755A}" type="presParOf" srcId="{BEA5393B-D2B2-44F7-9318-875673CCBF63}" destId="{58D3D834-1ACC-4421-9D76-109FEDF86029}" srcOrd="1" destOrd="0" presId="urn:microsoft.com/office/officeart/2008/layout/HorizontalMultiLevelHierarchy"/>
    <dgm:cxn modelId="{DA1B4D45-7B74-4020-ABC4-1C308AE4EBE3}" type="presParOf" srcId="{49D42D11-1B96-4A8A-A45F-C3C48B24285D}" destId="{845AE153-E01A-440F-B0F9-09DBCAE10AAA}" srcOrd="2" destOrd="0" presId="urn:microsoft.com/office/officeart/2008/layout/HorizontalMultiLevelHierarchy"/>
    <dgm:cxn modelId="{81FFBF91-3B54-4A07-9515-051F383AEB11}" type="presParOf" srcId="{845AE153-E01A-440F-B0F9-09DBCAE10AAA}" destId="{4A943381-F5CB-4833-BB7D-DB2D5AF5B850}" srcOrd="0" destOrd="0" presId="urn:microsoft.com/office/officeart/2008/layout/HorizontalMultiLevelHierarchy"/>
    <dgm:cxn modelId="{50FA863F-D919-4D5E-AE05-4E85F8299D2C}" type="presParOf" srcId="{49D42D11-1B96-4A8A-A45F-C3C48B24285D}" destId="{BD0C932E-DE91-4B7F-B18D-507DD262BEC1}" srcOrd="3" destOrd="0" presId="urn:microsoft.com/office/officeart/2008/layout/HorizontalMultiLevelHierarchy"/>
    <dgm:cxn modelId="{14BE0E4C-0288-42C5-A084-B6AABC753A10}" type="presParOf" srcId="{BD0C932E-DE91-4B7F-B18D-507DD262BEC1}" destId="{61C7B991-5EC1-4917-A156-D29C67A8EFB2}" srcOrd="0" destOrd="0" presId="urn:microsoft.com/office/officeart/2008/layout/HorizontalMultiLevelHierarchy"/>
    <dgm:cxn modelId="{89A43688-9EF4-431D-A4F4-D1EFA542E1B8}" type="presParOf" srcId="{BD0C932E-DE91-4B7F-B18D-507DD262BEC1}" destId="{A66BC473-D861-49CC-BD04-425C4DD80E76}" srcOrd="1" destOrd="0" presId="urn:microsoft.com/office/officeart/2008/layout/HorizontalMultiLevelHierarchy"/>
    <dgm:cxn modelId="{2E76C0EE-F688-4E42-841E-32FD5159E761}" type="presParOf" srcId="{49D42D11-1B96-4A8A-A45F-C3C48B24285D}" destId="{96C51EA8-B16C-4A44-9A22-963D0735A09F}" srcOrd="4" destOrd="0" presId="urn:microsoft.com/office/officeart/2008/layout/HorizontalMultiLevelHierarchy"/>
    <dgm:cxn modelId="{03FA7EED-E715-4D6A-836B-B7BDAB110B54}" type="presParOf" srcId="{96C51EA8-B16C-4A44-9A22-963D0735A09F}" destId="{57324FFD-570D-4775-ACCF-0CF0B8989772}" srcOrd="0" destOrd="0" presId="urn:microsoft.com/office/officeart/2008/layout/HorizontalMultiLevelHierarchy"/>
    <dgm:cxn modelId="{8CB0CC89-1F0A-40EC-84AD-8B7D7DEE13AA}" type="presParOf" srcId="{49D42D11-1B96-4A8A-A45F-C3C48B24285D}" destId="{9F2FA4D4-9B29-41B2-9600-2A4E21CD43F4}" srcOrd="5" destOrd="0" presId="urn:microsoft.com/office/officeart/2008/layout/HorizontalMultiLevelHierarchy"/>
    <dgm:cxn modelId="{86B703E1-3B76-46D7-8A56-032C3B3E84DA}" type="presParOf" srcId="{9F2FA4D4-9B29-41B2-9600-2A4E21CD43F4}" destId="{26D01192-8C59-4BCB-9E3D-2A7D6A9DFAAB}" srcOrd="0" destOrd="0" presId="urn:microsoft.com/office/officeart/2008/layout/HorizontalMultiLevelHierarchy"/>
    <dgm:cxn modelId="{4BA6B709-B458-4C6B-8791-8B23DBFA8E6B}" type="presParOf" srcId="{9F2FA4D4-9B29-41B2-9600-2A4E21CD43F4}" destId="{D2FB036E-64A8-40B4-8F9A-DDCA440408E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BB4B1-CEE9-4663-B312-4C9CC442F49F}">
      <dsp:nvSpPr>
        <dsp:cNvPr id="0" name=""/>
        <dsp:cNvSpPr/>
      </dsp:nvSpPr>
      <dsp:spPr>
        <a:xfrm>
          <a:off x="33680" y="2148739"/>
          <a:ext cx="2319928" cy="1391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tx1"/>
              </a:solidFill>
            </a:rPr>
            <a:t>数据清洗</a:t>
          </a:r>
        </a:p>
      </dsp:txBody>
      <dsp:txXfrm>
        <a:off x="74449" y="2189508"/>
        <a:ext cx="2238390" cy="1310419"/>
      </dsp:txXfrm>
    </dsp:sp>
    <dsp:sp modelId="{FD1DA63D-EEB2-438E-B2FA-1B231FB06B8C}">
      <dsp:nvSpPr>
        <dsp:cNvPr id="0" name=""/>
        <dsp:cNvSpPr/>
      </dsp:nvSpPr>
      <dsp:spPr>
        <a:xfrm rot="21570494">
          <a:off x="2587713" y="2542951"/>
          <a:ext cx="496338" cy="5753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500" kern="1200"/>
        </a:p>
      </dsp:txBody>
      <dsp:txXfrm>
        <a:off x="2587716" y="2658658"/>
        <a:ext cx="347437" cy="345206"/>
      </dsp:txXfrm>
    </dsp:sp>
    <dsp:sp modelId="{B47EDA4E-170B-459E-8E88-F7903A8E3242}">
      <dsp:nvSpPr>
        <dsp:cNvPr id="0" name=""/>
        <dsp:cNvSpPr/>
      </dsp:nvSpPr>
      <dsp:spPr>
        <a:xfrm>
          <a:off x="3290062" y="2120789"/>
          <a:ext cx="2319928" cy="1391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tx1"/>
              </a:solidFill>
            </a:rPr>
            <a:t>数据筛选</a:t>
          </a:r>
        </a:p>
      </dsp:txBody>
      <dsp:txXfrm>
        <a:off x="3330831" y="2161558"/>
        <a:ext cx="2238390" cy="1310419"/>
      </dsp:txXfrm>
    </dsp:sp>
    <dsp:sp modelId="{C21DEA01-F5A5-46DC-AB67-F67432FA9F66}">
      <dsp:nvSpPr>
        <dsp:cNvPr id="0" name=""/>
        <dsp:cNvSpPr/>
      </dsp:nvSpPr>
      <dsp:spPr>
        <a:xfrm rot="39147">
          <a:off x="5833368" y="2547546"/>
          <a:ext cx="473623" cy="5753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500" kern="1200"/>
        </a:p>
      </dsp:txBody>
      <dsp:txXfrm>
        <a:off x="5833373" y="2661805"/>
        <a:ext cx="331536" cy="345206"/>
      </dsp:txXfrm>
    </dsp:sp>
    <dsp:sp modelId="{D42A0A62-8C74-4E5B-9519-34015E6245C9}">
      <dsp:nvSpPr>
        <dsp:cNvPr id="0" name=""/>
        <dsp:cNvSpPr/>
      </dsp:nvSpPr>
      <dsp:spPr>
        <a:xfrm>
          <a:off x="6503562" y="2157383"/>
          <a:ext cx="2319928" cy="1391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tx1"/>
              </a:solidFill>
            </a:rPr>
            <a:t>标准化处理</a:t>
          </a:r>
        </a:p>
      </dsp:txBody>
      <dsp:txXfrm>
        <a:off x="6544331" y="2198152"/>
        <a:ext cx="2238390" cy="1310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51EA8-B16C-4A44-9A22-963D0735A09F}">
      <dsp:nvSpPr>
        <dsp:cNvPr id="0" name=""/>
        <dsp:cNvSpPr/>
      </dsp:nvSpPr>
      <dsp:spPr>
        <a:xfrm>
          <a:off x="1291197" y="1737615"/>
          <a:ext cx="1169907" cy="1213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4953" y="0"/>
              </a:lnTo>
              <a:lnTo>
                <a:pt x="584953" y="1213805"/>
              </a:lnTo>
              <a:lnTo>
                <a:pt x="1169907" y="1213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834005" y="2302372"/>
        <a:ext cx="84291" cy="84291"/>
      </dsp:txXfrm>
    </dsp:sp>
    <dsp:sp modelId="{845AE153-E01A-440F-B0F9-09DBCAE10AAA}">
      <dsp:nvSpPr>
        <dsp:cNvPr id="0" name=""/>
        <dsp:cNvSpPr/>
      </dsp:nvSpPr>
      <dsp:spPr>
        <a:xfrm>
          <a:off x="1291197" y="1691895"/>
          <a:ext cx="11768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8432" y="45720"/>
              </a:lnTo>
              <a:lnTo>
                <a:pt x="588432" y="126572"/>
              </a:lnTo>
              <a:lnTo>
                <a:pt x="1176865" y="1265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850138" y="1708124"/>
        <a:ext cx="58981" cy="58981"/>
      </dsp:txXfrm>
    </dsp:sp>
    <dsp:sp modelId="{53CC095B-3223-4CEB-99B9-F36FD19357F7}">
      <dsp:nvSpPr>
        <dsp:cNvPr id="0" name=""/>
        <dsp:cNvSpPr/>
      </dsp:nvSpPr>
      <dsp:spPr>
        <a:xfrm>
          <a:off x="1291197" y="677551"/>
          <a:ext cx="1153996" cy="1060064"/>
        </a:xfrm>
        <a:custGeom>
          <a:avLst/>
          <a:gdLst/>
          <a:ahLst/>
          <a:cxnLst/>
          <a:rect l="0" t="0" r="0" b="0"/>
          <a:pathLst>
            <a:path>
              <a:moveTo>
                <a:pt x="0" y="1060064"/>
              </a:moveTo>
              <a:lnTo>
                <a:pt x="576998" y="1060064"/>
              </a:lnTo>
              <a:lnTo>
                <a:pt x="576998" y="0"/>
              </a:lnTo>
              <a:lnTo>
                <a:pt x="115399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829020" y="1168408"/>
        <a:ext cx="78349" cy="78349"/>
      </dsp:txXfrm>
    </dsp:sp>
    <dsp:sp modelId="{E4A38EE7-C32A-4854-BAC4-8EB48FA83211}">
      <dsp:nvSpPr>
        <dsp:cNvPr id="0" name=""/>
        <dsp:cNvSpPr/>
      </dsp:nvSpPr>
      <dsp:spPr>
        <a:xfrm>
          <a:off x="39053" y="1513377"/>
          <a:ext cx="2055810" cy="4484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</a:rPr>
            <a:t>三种预测模型</a:t>
          </a:r>
        </a:p>
      </dsp:txBody>
      <dsp:txXfrm>
        <a:off x="39053" y="1513377"/>
        <a:ext cx="2055810" cy="448476"/>
      </dsp:txXfrm>
    </dsp:sp>
    <dsp:sp modelId="{69F2D64E-1CEB-4F05-B268-3586C0FDF710}">
      <dsp:nvSpPr>
        <dsp:cNvPr id="0" name=""/>
        <dsp:cNvSpPr/>
      </dsp:nvSpPr>
      <dsp:spPr>
        <a:xfrm>
          <a:off x="2445193" y="452552"/>
          <a:ext cx="1979998" cy="449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solidFill>
                <a:schemeClr val="tx1"/>
              </a:solidFill>
            </a:rPr>
            <a:t>rbf_svm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2445193" y="452552"/>
        <a:ext cx="1979998" cy="449996"/>
      </dsp:txXfrm>
    </dsp:sp>
    <dsp:sp modelId="{61C7B991-5EC1-4917-A156-D29C67A8EFB2}">
      <dsp:nvSpPr>
        <dsp:cNvPr id="0" name=""/>
        <dsp:cNvSpPr/>
      </dsp:nvSpPr>
      <dsp:spPr>
        <a:xfrm>
          <a:off x="2468062" y="1593469"/>
          <a:ext cx="1979998" cy="449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solidFill>
                <a:schemeClr val="tx1"/>
              </a:solidFill>
            </a:rPr>
            <a:t>linear_svm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2468062" y="1593469"/>
        <a:ext cx="1979998" cy="449996"/>
      </dsp:txXfrm>
    </dsp:sp>
    <dsp:sp modelId="{26D01192-8C59-4BCB-9E3D-2A7D6A9DFAAB}">
      <dsp:nvSpPr>
        <dsp:cNvPr id="0" name=""/>
        <dsp:cNvSpPr/>
      </dsp:nvSpPr>
      <dsp:spPr>
        <a:xfrm>
          <a:off x="2461104" y="2726418"/>
          <a:ext cx="1979998" cy="450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</a:rPr>
            <a:t>KNN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2461104" y="2726418"/>
        <a:ext cx="1979998" cy="45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2T02:21:42.90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19A8C-CE32-468A-A376-38152692F3E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323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076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8535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70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6.xml"/><Relationship Id="rId10" Type="http://schemas.openxmlformats.org/officeDocument/2006/relationships/tags" Target="../tags/tag41.xml"/><Relationship Id="rId4" Type="http://schemas.openxmlformats.org/officeDocument/2006/relationships/tags" Target="../tags/tag35.xml"/><Relationship Id="rId9" Type="http://schemas.openxmlformats.org/officeDocument/2006/relationships/tags" Target="../tags/tag4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6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5" Type="http://schemas.openxmlformats.org/officeDocument/2006/relationships/tags" Target="../tags/tag93.xml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4.xml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3" Type="http://schemas.openxmlformats.org/officeDocument/2006/relationships/tags" Target="../tags/tag121.xml"/><Relationship Id="rId21" Type="http://schemas.openxmlformats.org/officeDocument/2006/relationships/tags" Target="../tags/tag139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slideMaster" Target="../slideMasters/slideMaster2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tags" Target="../tags/tag141.xml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tags" Target="../tags/tag14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45.xml"/><Relationship Id="rId9" Type="http://schemas.openxmlformats.org/officeDocument/2006/relationships/tags" Target="../tags/tag150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66.xml"/><Relationship Id="rId10" Type="http://schemas.openxmlformats.org/officeDocument/2006/relationships/tags" Target="../tags/tag171.xml"/><Relationship Id="rId4" Type="http://schemas.openxmlformats.org/officeDocument/2006/relationships/tags" Target="../tags/tag165.xml"/><Relationship Id="rId9" Type="http://schemas.openxmlformats.org/officeDocument/2006/relationships/tags" Target="../tags/tag170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5" Type="http://schemas.openxmlformats.org/officeDocument/2006/relationships/tags" Target="../tags/tag176.xml"/><Relationship Id="rId10" Type="http://schemas.openxmlformats.org/officeDocument/2006/relationships/tags" Target="../tags/tag181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13" Type="http://schemas.openxmlformats.org/officeDocument/2006/relationships/tags" Target="../tags/tag208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tags" Target="../tags/tag207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tags" Target="../tags/tag206.xml"/><Relationship Id="rId5" Type="http://schemas.openxmlformats.org/officeDocument/2006/relationships/tags" Target="../tags/tag200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05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tags" Target="../tags/tag20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81021" y="-6"/>
            <a:ext cx="12110979" cy="6858006"/>
            <a:chOff x="81021" y="-6"/>
            <a:chExt cx="12110979" cy="6858006"/>
          </a:xfrm>
        </p:grpSpPr>
        <p:sp>
          <p:nvSpPr>
            <p:cNvPr id="9" name="等腰三角形 8"/>
            <p:cNvSpPr/>
            <p:nvPr userDrawn="1">
              <p:custDataLst>
                <p:tags r:id="rId9"/>
              </p:custDataLst>
            </p:nvPr>
          </p:nvSpPr>
          <p:spPr>
            <a:xfrm rot="10800000">
              <a:off x="81021" y="-5"/>
              <a:ext cx="2916822" cy="1296370"/>
            </a:xfrm>
            <a:prstGeom prst="triangle">
              <a:avLst>
                <a:gd name="adj" fmla="val 8163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10"/>
              </p:custDataLst>
            </p:nvPr>
          </p:nvSpPr>
          <p:spPr>
            <a:xfrm rot="10800000">
              <a:off x="81023" y="-6"/>
              <a:ext cx="5694744" cy="1470581"/>
            </a:xfrm>
            <a:prstGeom prst="triangle">
              <a:avLst>
                <a:gd name="adj" fmla="val 6665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11"/>
              </p:custDataLst>
            </p:nvPr>
          </p:nvSpPr>
          <p:spPr>
            <a:xfrm rot="10800000">
              <a:off x="81023" y="-4"/>
              <a:ext cx="4949072" cy="1470581"/>
            </a:xfrm>
            <a:prstGeom prst="triangle">
              <a:avLst>
                <a:gd name="adj" fmla="val 6179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 userDrawn="1">
              <p:custDataLst>
                <p:tags r:id="rId12"/>
              </p:custDataLst>
            </p:nvPr>
          </p:nvCxnSpPr>
          <p:spPr>
            <a:xfrm flipH="1">
              <a:off x="2745581" y="5690396"/>
              <a:ext cx="1235076" cy="1136646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 userDrawn="1">
              <p:custDataLst>
                <p:tags r:id="rId13"/>
              </p:custDataLst>
            </p:nvPr>
          </p:nvCxnSpPr>
          <p:spPr>
            <a:xfrm>
              <a:off x="3981450" y="5690396"/>
              <a:ext cx="1847850" cy="114356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/>
            <p:cNvSpPr/>
            <p:nvPr userDrawn="1">
              <p:custDataLst>
                <p:tags r:id="rId14"/>
              </p:custDataLst>
            </p:nvPr>
          </p:nvSpPr>
          <p:spPr>
            <a:xfrm>
              <a:off x="3048000" y="5867400"/>
              <a:ext cx="2682240" cy="990600"/>
            </a:xfrm>
            <a:prstGeom prst="triangle">
              <a:avLst>
                <a:gd name="adj" fmla="val 4004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5"/>
              </p:custDataLst>
            </p:nvPr>
          </p:nvSpPr>
          <p:spPr>
            <a:xfrm>
              <a:off x="975359" y="5928360"/>
              <a:ext cx="2773681" cy="929640"/>
            </a:xfrm>
            <a:prstGeom prst="triangle">
              <a:avLst>
                <a:gd name="adj" fmla="val 6181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cxnSp>
          <p:nvCxnSpPr>
            <p:cNvPr id="19" name="直接连接符 18"/>
            <p:cNvCxnSpPr/>
            <p:nvPr userDrawn="1">
              <p:custDataLst>
                <p:tags r:id="rId16"/>
              </p:custDataLst>
            </p:nvPr>
          </p:nvCxnSpPr>
          <p:spPr>
            <a:xfrm flipH="1" flipV="1">
              <a:off x="8577073" y="4187919"/>
              <a:ext cx="2506178" cy="2658525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>
              <p:custDataLst>
                <p:tags r:id="rId17"/>
              </p:custDataLst>
            </p:nvPr>
          </p:nvCxnSpPr>
          <p:spPr>
            <a:xfrm flipV="1">
              <a:off x="11083251" y="5522042"/>
              <a:ext cx="1089699" cy="1326432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>
              <p:custDataLst>
                <p:tags r:id="rId18"/>
              </p:custDataLst>
            </p:nvPr>
          </p:nvCxnSpPr>
          <p:spPr>
            <a:xfrm flipH="1">
              <a:off x="8596123" y="30956"/>
              <a:ext cx="2506178" cy="415775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 userDrawn="1">
              <p:custDataLst>
                <p:tags r:id="rId19"/>
              </p:custDataLst>
            </p:nvPr>
          </p:nvCxnSpPr>
          <p:spPr>
            <a:xfrm>
              <a:off x="11102301" y="27781"/>
              <a:ext cx="1089699" cy="2074452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>
              <p:custDataLst>
                <p:tags r:id="rId20"/>
              </p:custDataLst>
            </p:nvPr>
          </p:nvCxnSpPr>
          <p:spPr>
            <a:xfrm>
              <a:off x="6707981" y="4192278"/>
              <a:ext cx="5484019" cy="0"/>
            </a:xfrm>
            <a:prstGeom prst="line">
              <a:avLst/>
            </a:prstGeom>
            <a:ln w="635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等腰三角形 23"/>
            <p:cNvSpPr/>
            <p:nvPr userDrawn="1">
              <p:custDataLst>
                <p:tags r:id="rId21"/>
              </p:custDataLst>
            </p:nvPr>
          </p:nvSpPr>
          <p:spPr>
            <a:xfrm>
              <a:off x="6720840" y="975360"/>
              <a:ext cx="4899660" cy="3187065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 userDrawn="1">
              <p:custDataLst>
                <p:tags r:id="rId22"/>
              </p:custDataLst>
            </p:nvPr>
          </p:nvSpPr>
          <p:spPr>
            <a:xfrm>
              <a:off x="6713583" y="975360"/>
              <a:ext cx="4899660" cy="3187065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 userDrawn="1">
              <p:custDataLst>
                <p:tags r:id="rId23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5030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24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695847" y="2208516"/>
            <a:ext cx="5952518" cy="1512584"/>
          </a:xfrm>
        </p:spPr>
        <p:txBody>
          <a:bodyPr vert="horz" wrap="square" lIns="90000" tIns="46800" rIns="90000" bIns="468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6000" b="0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702574" y="4725358"/>
            <a:ext cx="2481263" cy="581025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编辑副标题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3412359" y="4725358"/>
            <a:ext cx="2481263" cy="581025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695325" y="3904536"/>
            <a:ext cx="5953125" cy="54895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9" name="等腰三角形 8"/>
            <p:cNvSpPr/>
            <p:nvPr userDrawn="1">
              <p:custDataLst>
                <p:tags r:id="rId7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8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4" name="等腰三角形 13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5469363" y="0"/>
            <a:ext cx="1131456" cy="6858000"/>
            <a:chOff x="5469363" y="0"/>
            <a:chExt cx="1131456" cy="6858000"/>
          </a:xfrm>
        </p:grpSpPr>
        <p:sp>
          <p:nvSpPr>
            <p:cNvPr id="9" name="等腰三角形 8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5884870" y="1"/>
              <a:ext cx="715949" cy="549759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8"/>
              </p:custDataLst>
            </p:nvPr>
          </p:nvSpPr>
          <p:spPr>
            <a:xfrm rot="10800000" flipH="1">
              <a:off x="5469363" y="0"/>
              <a:ext cx="533768" cy="328613"/>
            </a:xfrm>
            <a:prstGeom prst="triangle">
              <a:avLst>
                <a:gd name="adj" fmla="val 26664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9"/>
              </p:custDataLst>
            </p:nvPr>
          </p:nvSpPr>
          <p:spPr>
            <a:xfrm rot="10800000" flipV="1">
              <a:off x="5884870" y="6308241"/>
              <a:ext cx="715949" cy="549759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10"/>
              </p:custDataLst>
            </p:nvPr>
          </p:nvSpPr>
          <p:spPr>
            <a:xfrm rot="10800000" flipH="1" flipV="1">
              <a:off x="5469363" y="6529387"/>
              <a:ext cx="533768" cy="328613"/>
            </a:xfrm>
            <a:prstGeom prst="triangle">
              <a:avLst>
                <a:gd name="adj" fmla="val 26664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 userDrawn="1">
            <p:ph type="ctrTitle" idx="14" hasCustomPrompt="1"/>
            <p:custDataLst>
              <p:tags r:id="rId5"/>
            </p:custDataLst>
          </p:nvPr>
        </p:nvSpPr>
        <p:spPr>
          <a:xfrm>
            <a:off x="4131946" y="2785110"/>
            <a:ext cx="5767705" cy="83566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 userDrawn="1">
            <p:ph type="subTitle" idx="13" hasCustomPrompt="1"/>
            <p:custDataLst>
              <p:tags r:id="rId6"/>
            </p:custDataLst>
          </p:nvPr>
        </p:nvSpPr>
        <p:spPr>
          <a:xfrm>
            <a:off x="4131946" y="3823971"/>
            <a:ext cx="5767705" cy="430616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1" name="等腰三角形 10"/>
            <p:cNvSpPr/>
            <p:nvPr userDrawn="1">
              <p:custDataLst>
                <p:tags r:id="rId8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9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4" name="等腰三角形 13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3" name="等腰三角形 12"/>
            <p:cNvSpPr/>
            <p:nvPr userDrawn="1">
              <p:custDataLst>
                <p:tags r:id="rId10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11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6" name="等腰三角形 15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1547813" y="2799477"/>
            <a:ext cx="10506074" cy="3935491"/>
            <a:chOff x="1547813" y="2799477"/>
            <a:chExt cx="10506074" cy="3935491"/>
          </a:xfrm>
        </p:grpSpPr>
        <p:sp>
          <p:nvSpPr>
            <p:cNvPr id="10" name="等腰三角形 9"/>
            <p:cNvSpPr/>
            <p:nvPr userDrawn="1">
              <p:custDataLst>
                <p:tags r:id="rId7"/>
              </p:custDataLst>
            </p:nvPr>
          </p:nvSpPr>
          <p:spPr>
            <a:xfrm>
              <a:off x="1883061" y="2799477"/>
              <a:ext cx="1549919" cy="1226237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8"/>
              </p:custDataLst>
            </p:nvPr>
          </p:nvSpPr>
          <p:spPr>
            <a:xfrm>
              <a:off x="1547813" y="3060533"/>
              <a:ext cx="1531752" cy="965181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1606211" y="6484938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3" name="等腰三角形 12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1649074" y="6525419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1" name="等腰三角形 10"/>
            <p:cNvSpPr/>
            <p:nvPr userDrawn="1">
              <p:custDataLst>
                <p:tags r:id="rId8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9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4" name="等腰三角形 13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2024/1/19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0" name="等腰三角形 9"/>
            <p:cNvSpPr/>
            <p:nvPr userDrawn="1">
              <p:custDataLst>
                <p:tags r:id="rId7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8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3" name="等腰三角形 12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0" name="等腰三角形 9"/>
            <p:cNvSpPr/>
            <p:nvPr userDrawn="1">
              <p:custDataLst>
                <p:tags r:id="rId6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7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3" name="等腰三角形 12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1"/>
            </p:custDataLst>
          </p:nvPr>
        </p:nvGrpSpPr>
        <p:grpSpPr>
          <a:xfrm>
            <a:off x="81021" y="-6"/>
            <a:ext cx="12110979" cy="6858006"/>
            <a:chOff x="81021" y="-6"/>
            <a:chExt cx="12110979" cy="6858006"/>
          </a:xfrm>
        </p:grpSpPr>
        <p:sp>
          <p:nvSpPr>
            <p:cNvPr id="8" name="任意多边形 5"/>
            <p:cNvSpPr/>
            <p:nvPr userDrawn="1">
              <p:custDataLst>
                <p:tags r:id="rId7"/>
              </p:custDataLst>
            </p:nvPr>
          </p:nvSpPr>
          <p:spPr>
            <a:xfrm>
              <a:off x="774700" y="2057717"/>
              <a:ext cx="1250950" cy="2742565"/>
            </a:xfrm>
            <a:custGeom>
              <a:avLst/>
              <a:gdLst>
                <a:gd name="connisteX0" fmla="*/ 1885950 w 1896110"/>
                <a:gd name="connsiteY0" fmla="*/ 826135 h 4745355"/>
                <a:gd name="connisteX1" fmla="*/ 1885950 w 1896110"/>
                <a:gd name="connsiteY1" fmla="*/ 0 h 4745355"/>
                <a:gd name="connisteX2" fmla="*/ 0 w 1896110"/>
                <a:gd name="connsiteY2" fmla="*/ 0 h 4745355"/>
                <a:gd name="connisteX3" fmla="*/ 0 w 1896110"/>
                <a:gd name="connsiteY3" fmla="*/ 4745355 h 4745355"/>
                <a:gd name="connisteX4" fmla="*/ 1896110 w 1896110"/>
                <a:gd name="connsiteY4" fmla="*/ 4745355 h 4745355"/>
                <a:gd name="connisteX5" fmla="*/ 1896110 w 1896110"/>
                <a:gd name="connsiteY5" fmla="*/ 4003675 h 47453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896110" h="4745355">
                  <a:moveTo>
                    <a:pt x="1885950" y="826135"/>
                  </a:moveTo>
                  <a:lnTo>
                    <a:pt x="1885950" y="0"/>
                  </a:lnTo>
                  <a:lnTo>
                    <a:pt x="0" y="0"/>
                  </a:lnTo>
                  <a:lnTo>
                    <a:pt x="0" y="4745355"/>
                  </a:lnTo>
                  <a:lnTo>
                    <a:pt x="1896110" y="4745355"/>
                  </a:lnTo>
                  <a:lnTo>
                    <a:pt x="1896110" y="4003675"/>
                  </a:ln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8"/>
              </p:custDataLst>
            </p:nvPr>
          </p:nvSpPr>
          <p:spPr>
            <a:xfrm rot="10800000">
              <a:off x="81021" y="-5"/>
              <a:ext cx="2916822" cy="1296370"/>
            </a:xfrm>
            <a:prstGeom prst="triangle">
              <a:avLst>
                <a:gd name="adj" fmla="val 8163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9"/>
              </p:custDataLst>
            </p:nvPr>
          </p:nvSpPr>
          <p:spPr>
            <a:xfrm rot="10800000">
              <a:off x="81023" y="-6"/>
              <a:ext cx="5694744" cy="1470581"/>
            </a:xfrm>
            <a:prstGeom prst="triangle">
              <a:avLst>
                <a:gd name="adj" fmla="val 6665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10"/>
              </p:custDataLst>
            </p:nvPr>
          </p:nvSpPr>
          <p:spPr>
            <a:xfrm rot="10800000">
              <a:off x="81023" y="-4"/>
              <a:ext cx="4949072" cy="1470581"/>
            </a:xfrm>
            <a:prstGeom prst="triangle">
              <a:avLst>
                <a:gd name="adj" fmla="val 6179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>
              <p:custDataLst>
                <p:tags r:id="rId11"/>
              </p:custDataLst>
            </p:nvPr>
          </p:nvCxnSpPr>
          <p:spPr>
            <a:xfrm flipH="1">
              <a:off x="2745581" y="5690396"/>
              <a:ext cx="1235076" cy="1136646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>
              <p:custDataLst>
                <p:tags r:id="rId12"/>
              </p:custDataLst>
            </p:nvPr>
          </p:nvCxnSpPr>
          <p:spPr>
            <a:xfrm>
              <a:off x="3981450" y="5690396"/>
              <a:ext cx="1847850" cy="114356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等腰三角形 14"/>
            <p:cNvSpPr/>
            <p:nvPr userDrawn="1">
              <p:custDataLst>
                <p:tags r:id="rId13"/>
              </p:custDataLst>
            </p:nvPr>
          </p:nvSpPr>
          <p:spPr>
            <a:xfrm>
              <a:off x="3048000" y="5867400"/>
              <a:ext cx="2682240" cy="990600"/>
            </a:xfrm>
            <a:prstGeom prst="triangle">
              <a:avLst>
                <a:gd name="adj" fmla="val 4004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14"/>
              </p:custDataLst>
            </p:nvPr>
          </p:nvSpPr>
          <p:spPr>
            <a:xfrm>
              <a:off x="975359" y="5928360"/>
              <a:ext cx="2773681" cy="929640"/>
            </a:xfrm>
            <a:prstGeom prst="triangle">
              <a:avLst>
                <a:gd name="adj" fmla="val 6181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cxnSp>
          <p:nvCxnSpPr>
            <p:cNvPr id="17" name="直接连接符 16"/>
            <p:cNvCxnSpPr/>
            <p:nvPr userDrawn="1">
              <p:custDataLst>
                <p:tags r:id="rId15"/>
              </p:custDataLst>
            </p:nvPr>
          </p:nvCxnSpPr>
          <p:spPr>
            <a:xfrm flipH="1" flipV="1">
              <a:off x="8577073" y="4187919"/>
              <a:ext cx="2506178" cy="2658525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>
              <p:custDataLst>
                <p:tags r:id="rId16"/>
              </p:custDataLst>
            </p:nvPr>
          </p:nvCxnSpPr>
          <p:spPr>
            <a:xfrm flipV="1">
              <a:off x="11083251" y="5522042"/>
              <a:ext cx="1089699" cy="1326432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>
              <p:custDataLst>
                <p:tags r:id="rId17"/>
              </p:custDataLst>
            </p:nvPr>
          </p:nvCxnSpPr>
          <p:spPr>
            <a:xfrm flipH="1">
              <a:off x="8596123" y="30956"/>
              <a:ext cx="2506178" cy="4157757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>
              <p:custDataLst>
                <p:tags r:id="rId18"/>
              </p:custDataLst>
            </p:nvPr>
          </p:nvCxnSpPr>
          <p:spPr>
            <a:xfrm>
              <a:off x="11102301" y="27781"/>
              <a:ext cx="1089699" cy="2074452"/>
            </a:xfrm>
            <a:prstGeom prst="line">
              <a:avLst/>
            </a:prstGeom>
            <a:ln w="381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>
              <p:custDataLst>
                <p:tags r:id="rId19"/>
              </p:custDataLst>
            </p:nvPr>
          </p:nvCxnSpPr>
          <p:spPr>
            <a:xfrm>
              <a:off x="6707981" y="4192278"/>
              <a:ext cx="5484019" cy="0"/>
            </a:xfrm>
            <a:prstGeom prst="line">
              <a:avLst/>
            </a:prstGeom>
            <a:ln w="635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等腰三角形 21"/>
            <p:cNvSpPr/>
            <p:nvPr userDrawn="1">
              <p:custDataLst>
                <p:tags r:id="rId20"/>
              </p:custDataLst>
            </p:nvPr>
          </p:nvSpPr>
          <p:spPr>
            <a:xfrm>
              <a:off x="6720840" y="975360"/>
              <a:ext cx="4899660" cy="3187065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21"/>
              </p:custDataLst>
            </p:nvPr>
          </p:nvSpPr>
          <p:spPr>
            <a:xfrm>
              <a:off x="6713583" y="975360"/>
              <a:ext cx="4899660" cy="3187065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22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5030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 userDrawn="1">
              <p:custDataLst>
                <p:tags r:id="rId23"/>
              </p:custDataLst>
            </p:nvPr>
          </p:nvSpPr>
          <p:spPr>
            <a:xfrm flipV="1">
              <a:off x="6713583" y="4226354"/>
              <a:ext cx="4899660" cy="2019664"/>
            </a:xfrm>
            <a:prstGeom prst="triangle">
              <a:avLst>
                <a:gd name="adj" fmla="val 32263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1304290" y="3888422"/>
            <a:ext cx="4359910" cy="505778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1215390" y="2562542"/>
            <a:ext cx="4359910" cy="117221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9" name="等腰三角形 8"/>
            <p:cNvSpPr/>
            <p:nvPr userDrawn="1">
              <p:custDataLst>
                <p:tags r:id="rId6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7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2" name="等腰三角形 11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2" name="等腰三角形 11"/>
            <p:cNvSpPr/>
            <p:nvPr userDrawn="1">
              <p:custDataLst>
                <p:tags r:id="rId8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9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5" name="等腰三角形 14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1624102" y="104775"/>
            <a:ext cx="412698" cy="268446"/>
            <a:chOff x="152827" y="104775"/>
            <a:chExt cx="412698" cy="268446"/>
          </a:xfrm>
        </p:grpSpPr>
        <p:sp>
          <p:nvSpPr>
            <p:cNvPr id="12" name="等腰三角形 11"/>
            <p:cNvSpPr/>
            <p:nvPr userDrawn="1">
              <p:custDataLst>
                <p:tags r:id="rId9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10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3" name="等腰三角形 12"/>
            <p:cNvSpPr/>
            <p:nvPr userDrawn="1">
              <p:custDataLst>
                <p:tags r:id="rId9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10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6" name="等腰三角形 15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52827" y="104775"/>
            <a:ext cx="11901060" cy="268446"/>
            <a:chOff x="152827" y="104775"/>
            <a:chExt cx="11901060" cy="268446"/>
          </a:xfrm>
        </p:grpSpPr>
        <p:sp>
          <p:nvSpPr>
            <p:cNvPr id="13" name="等腰三角形 12"/>
            <p:cNvSpPr/>
            <p:nvPr userDrawn="1">
              <p:custDataLst>
                <p:tags r:id="rId9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10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6" name="等腰三角形 15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33780" y="6475254"/>
            <a:ext cx="11903288" cy="268446"/>
            <a:chOff x="133780" y="6475254"/>
            <a:chExt cx="11903288" cy="268446"/>
          </a:xfrm>
        </p:grpSpPr>
        <p:sp>
          <p:nvSpPr>
            <p:cNvPr id="16" name="等腰三角形 15"/>
            <p:cNvSpPr/>
            <p:nvPr userDrawn="1">
              <p:custDataLst>
                <p:tags r:id="rId11"/>
              </p:custDataLst>
            </p:nvPr>
          </p:nvSpPr>
          <p:spPr>
            <a:xfrm>
              <a:off x="11697762" y="6475254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2"/>
              </p:custDataLst>
            </p:nvPr>
          </p:nvSpPr>
          <p:spPr>
            <a:xfrm>
              <a:off x="11624370" y="6532404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33780" y="6486209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9" name="等腰三角形 18"/>
            <p:cNvSpPr/>
            <p:nvPr userDrawn="1">
              <p:custDataLst>
                <p:tags r:id="rId14"/>
              </p:custDataLst>
            </p:nvPr>
          </p:nvSpPr>
          <p:spPr>
            <a:xfrm flipH="1">
              <a:off x="176643" y="6526690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300038" y="5993606"/>
            <a:ext cx="11551293" cy="614362"/>
            <a:chOff x="300038" y="5993606"/>
            <a:chExt cx="11551293" cy="614362"/>
          </a:xfrm>
        </p:grpSpPr>
        <p:sp>
          <p:nvSpPr>
            <p:cNvPr id="12" name="等腰三角形 11"/>
            <p:cNvSpPr/>
            <p:nvPr userDrawn="1">
              <p:custDataLst>
                <p:tags r:id="rId8"/>
              </p:custDataLst>
            </p:nvPr>
          </p:nvSpPr>
          <p:spPr>
            <a:xfrm>
              <a:off x="11074800" y="5993606"/>
              <a:ext cx="776531" cy="614362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9"/>
              </p:custDataLst>
            </p:nvPr>
          </p:nvSpPr>
          <p:spPr>
            <a:xfrm>
              <a:off x="10906836" y="6124399"/>
              <a:ext cx="767429" cy="483569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300038" y="6024147"/>
              <a:ext cx="1021556" cy="570546"/>
            </a:xfrm>
            <a:prstGeom prst="triangle">
              <a:avLst>
                <a:gd name="adj" fmla="val 73825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15" name="等腰三角形 14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397847" y="6116521"/>
              <a:ext cx="809631" cy="445568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22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245.xml"/><Relationship Id="rId7" Type="http://schemas.openxmlformats.org/officeDocument/2006/relationships/audio" Target="../media/media12.m4a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microsoft.com/office/2007/relationships/media" Target="../media/media12.m4a"/><Relationship Id="rId5" Type="http://schemas.openxmlformats.org/officeDocument/2006/relationships/tags" Target="../tags/tag247.xml"/><Relationship Id="rId10" Type="http://schemas.openxmlformats.org/officeDocument/2006/relationships/image" Target="../media/image2.png"/><Relationship Id="rId4" Type="http://schemas.openxmlformats.org/officeDocument/2006/relationships/tags" Target="../tags/tag246.xml"/><Relationship Id="rId9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14.xml"/><Relationship Id="rId7" Type="http://schemas.openxmlformats.org/officeDocument/2006/relationships/diagramLayout" Target="../diagrams/layout2.xml"/><Relationship Id="rId12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Data" Target="../diagrams/data2.xml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0" Type="http://schemas.microsoft.com/office/2007/relationships/diagramDrawing" Target="../diagrams/drawing2.xml"/><Relationship Id="rId4" Type="http://schemas.openxmlformats.org/officeDocument/2006/relationships/customXml" Target="../ink/ink1.xml"/><Relationship Id="rId9" Type="http://schemas.openxmlformats.org/officeDocument/2006/relationships/diagramColors" Target="../diagrams/colors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250.xml"/><Relationship Id="rId7" Type="http://schemas.openxmlformats.org/officeDocument/2006/relationships/audio" Target="../media/media15.m4a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microsoft.com/office/2007/relationships/media" Target="../media/media15.m4a"/><Relationship Id="rId5" Type="http://schemas.openxmlformats.org/officeDocument/2006/relationships/tags" Target="../tags/tag252.xml"/><Relationship Id="rId10" Type="http://schemas.openxmlformats.org/officeDocument/2006/relationships/image" Target="../media/image2.png"/><Relationship Id="rId4" Type="http://schemas.openxmlformats.org/officeDocument/2006/relationships/tags" Target="../tags/tag251.xml"/><Relationship Id="rId9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8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25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media" Target="../media/media2.m4a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2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226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225.xml"/><Relationship Id="rId9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231.xml"/><Relationship Id="rId7" Type="http://schemas.openxmlformats.org/officeDocument/2006/relationships/audio" Target="../media/media3.m4a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microsoft.com/office/2007/relationships/media" Target="../media/media3.m4a"/><Relationship Id="rId5" Type="http://schemas.openxmlformats.org/officeDocument/2006/relationships/tags" Target="../tags/tag233.xml"/><Relationship Id="rId10" Type="http://schemas.openxmlformats.org/officeDocument/2006/relationships/image" Target="../media/image2.png"/><Relationship Id="rId4" Type="http://schemas.openxmlformats.org/officeDocument/2006/relationships/tags" Target="../tags/tag232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36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audio" Target="../media/media5.m4a"/><Relationship Id="rId5" Type="http://schemas.microsoft.com/office/2007/relationships/media" Target="../media/media5.m4a"/><Relationship Id="rId4" Type="http://schemas.openxmlformats.org/officeDocument/2006/relationships/tags" Target="../tags/tag2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6.m4a"/><Relationship Id="rId7" Type="http://schemas.openxmlformats.org/officeDocument/2006/relationships/diagramLayout" Target="../diagrams/layout1.xml"/><Relationship Id="rId2" Type="http://schemas.microsoft.com/office/2007/relationships/media" Target="../media/media6.m4a"/><Relationship Id="rId1" Type="http://schemas.openxmlformats.org/officeDocument/2006/relationships/tags" Target="../tags/tag238.xml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14.xml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41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audio" Target="../media/media7.m4a"/><Relationship Id="rId5" Type="http://schemas.microsoft.com/office/2007/relationships/media" Target="../media/media7.m4a"/><Relationship Id="rId4" Type="http://schemas.openxmlformats.org/officeDocument/2006/relationships/tags" Target="../tags/tag2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76297" y="2285021"/>
            <a:ext cx="4430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/>
              <a:t>宝可梦数据</a:t>
            </a:r>
            <a:endParaRPr lang="en-US" altLang="zh-CN" sz="6600" b="1" dirty="0"/>
          </a:p>
          <a:p>
            <a:pPr algn="r"/>
            <a:r>
              <a:rPr lang="zh-CN" altLang="en-US" sz="6600" b="1" dirty="0"/>
              <a:t>分析和预测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15702A-55CF-397C-0AD0-15F76C9CA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94" y="962453"/>
            <a:ext cx="5265116" cy="52651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47226C-3BAC-A862-73D9-E8C1EE893986}"/>
              </a:ext>
            </a:extLst>
          </p:cNvPr>
          <p:cNvSpPr txBox="1"/>
          <p:nvPr/>
        </p:nvSpPr>
        <p:spPr>
          <a:xfrm>
            <a:off x="7808903" y="5964762"/>
            <a:ext cx="26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张思雨 </a:t>
            </a:r>
            <a:r>
              <a:rPr lang="en-US" altLang="zh-CN" dirty="0"/>
              <a:t>10214804409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ADD081C-885D-8A6B-5040-A360F14116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7"/>
    </mc:Choice>
    <mc:Fallback>
      <p:transition spd="slow" advTm="7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FA6AD6-9830-7DBF-7568-6FDC9ABEB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73" y="2351313"/>
            <a:ext cx="4131270" cy="36705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9ED3A2-E805-D5F5-F376-C6B97C713C27}"/>
              </a:ext>
            </a:extLst>
          </p:cNvPr>
          <p:cNvSpPr txBox="1"/>
          <p:nvPr/>
        </p:nvSpPr>
        <p:spPr>
          <a:xfrm>
            <a:off x="534762" y="1227907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对血量、攻击力、防御力、特殊攻击、特殊防御、速度六个基础值做标准化处理，并单独取出传奇的龙系做了雷达图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60DD3D-0A74-6393-90A3-941ED71C94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732" y="2233608"/>
            <a:ext cx="5077439" cy="3886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A07733-74A4-A580-5D6A-D51019C5FD0F}"/>
              </a:ext>
            </a:extLst>
          </p:cNvPr>
          <p:cNvSpPr txBox="1"/>
          <p:nvPr/>
        </p:nvSpPr>
        <p:spPr>
          <a:xfrm>
            <a:off x="1073888" y="424827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战斗分析</a:t>
            </a:r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87DA181D-E0D5-DEA3-E704-08862A001482}"/>
              </a:ext>
            </a:extLst>
          </p:cNvPr>
          <p:cNvSpPr/>
          <p:nvPr/>
        </p:nvSpPr>
        <p:spPr>
          <a:xfrm>
            <a:off x="779690" y="424827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3D2C073-2DD9-947C-B6F8-EEB2AA0D8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97"/>
    </mc:Choice>
    <mc:Fallback>
      <p:transition spd="slow" advTm="26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92F247E-2BB7-1EA9-ACF8-8CB8E2ED87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7229" b="5279"/>
          <a:stretch/>
        </p:blipFill>
        <p:spPr bwMode="auto">
          <a:xfrm>
            <a:off x="1221593" y="1572620"/>
            <a:ext cx="4349500" cy="313335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副标题 2">
            <a:extLst>
              <a:ext uri="{FF2B5EF4-FFF2-40B4-BE49-F238E27FC236}">
                <a16:creationId xmlns:a16="http://schemas.microsoft.com/office/drawing/2014/main" id="{1B90177D-8BE1-B9EF-9017-AEDFBA84BAD2}"/>
              </a:ext>
            </a:extLst>
          </p:cNvPr>
          <p:cNvSpPr txBox="1">
            <a:spLocks/>
          </p:cNvSpPr>
          <p:nvPr/>
        </p:nvSpPr>
        <p:spPr>
          <a:xfrm>
            <a:off x="2027093" y="1078174"/>
            <a:ext cx="2208233" cy="4306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+mn-ea"/>
                <a:ea typeface="+mn-ea"/>
              </a:rPr>
              <a:t>种族抗性总值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948E88-C306-1FEA-335B-B7CE6378DD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7167" r="2400" b="5989"/>
          <a:stretch/>
        </p:blipFill>
        <p:spPr bwMode="auto">
          <a:xfrm>
            <a:off x="6909049" y="1625131"/>
            <a:ext cx="4817152" cy="27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CCB1D9-93E7-9499-1482-C3FFE377A0FB}"/>
              </a:ext>
            </a:extLst>
          </p:cNvPr>
          <p:cNvSpPr txBox="1"/>
          <p:nvPr/>
        </p:nvSpPr>
        <p:spPr>
          <a:xfrm>
            <a:off x="7717148" y="1161191"/>
            <a:ext cx="321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+mj-ea"/>
                <a:ea typeface="+mj-ea"/>
              </a:rPr>
              <a:t>Aginst</a:t>
            </a:r>
            <a:r>
              <a:rPr lang="zh-CN" altLang="en-US" sz="2000" dirty="0">
                <a:latin typeface="+mj-ea"/>
                <a:ea typeface="+mj-ea"/>
              </a:rPr>
              <a:t>属性值关系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204796-2759-9D3D-B849-38AFB9653339}"/>
              </a:ext>
            </a:extLst>
          </p:cNvPr>
          <p:cNvSpPr txBox="1"/>
          <p:nvPr/>
        </p:nvSpPr>
        <p:spPr>
          <a:xfrm>
            <a:off x="486366" y="5060520"/>
            <a:ext cx="58199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虫</a:t>
            </a:r>
            <a:r>
              <a:rPr lang="zh-CN" altLang="en-US" dirty="0">
                <a:latin typeface="+mj-ea"/>
                <a:ea typeface="+mj-ea"/>
              </a:rPr>
              <a:t>系历来就是被玩家认为是最弱的属性，抗性也较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弱，很多属性对虫系都有抵抗效果。能力较高的虫系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宝可梦，数量也相对较少。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A97CE6-DD58-2D6B-F052-E10976DC4D18}"/>
              </a:ext>
            </a:extLst>
          </p:cNvPr>
          <p:cNvSpPr txBox="1"/>
          <p:nvPr/>
        </p:nvSpPr>
        <p:spPr>
          <a:xfrm>
            <a:off x="6803134" y="5050478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抗性方面</a:t>
            </a:r>
            <a:r>
              <a:rPr lang="en-US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</a:t>
            </a:r>
            <a:r>
              <a:rPr lang="zh-CN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钢系抗性总值是最好的</a:t>
            </a:r>
            <a:r>
              <a:rPr lang="zh-CN" altLang="en-US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岩石系及</a:t>
            </a:r>
            <a:endParaRPr lang="en-US" altLang="zh-CN" sz="18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冰系抗性是最弱的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C891678B-A42B-2C79-A7AE-42A7E9F0B906}"/>
              </a:ext>
            </a:extLst>
          </p:cNvPr>
          <p:cNvSpPr/>
          <p:nvPr/>
        </p:nvSpPr>
        <p:spPr>
          <a:xfrm>
            <a:off x="963102" y="430408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D718BD-D567-3B90-0197-FC696C58318F}"/>
              </a:ext>
            </a:extLst>
          </p:cNvPr>
          <p:cNvSpPr txBox="1"/>
          <p:nvPr/>
        </p:nvSpPr>
        <p:spPr>
          <a:xfrm>
            <a:off x="1257300" y="419377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抗性分析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7C7C9B3-522F-B2AE-C219-7E73BD938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8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78"/>
    </mc:Choice>
    <mc:Fallback>
      <p:transition spd="slow" advTm="93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493753" y="2589883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454174" y="2251427"/>
            <a:ext cx="1659890" cy="33845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 fontScale="92500" lnSpcReduction="10000"/>
          </a:bodyPr>
          <a:lstStyle/>
          <a:p>
            <a:pPr algn="ctr"/>
            <a:r>
              <a:rPr lang="en-US" altLang="zh-CN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PART FOUR</a:t>
            </a: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3600224" y="3696688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154A3FD-F39B-104A-3D29-4C77C8A16A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53643" y="2690688"/>
            <a:ext cx="2627993" cy="8343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/>
          <a:p>
            <a:pPr algn="ctr"/>
            <a:r>
              <a:rPr lang="zh-CN" altLang="en-US" sz="40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模型预测</a:t>
            </a:r>
            <a:endParaRPr lang="en-US" altLang="zh-CN" sz="40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3815D17-7B53-278F-C5C9-E98BA3455D2B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911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0"/>
    </mc:Choice>
    <mc:Fallback>
      <p:transition spd="slow" advTm="6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D1CB2C-3EC8-3100-E99F-A534D4B1D4A9}"/>
              </a:ext>
            </a:extLst>
          </p:cNvPr>
          <p:cNvSpPr txBox="1"/>
          <p:nvPr/>
        </p:nvSpPr>
        <p:spPr>
          <a:xfrm>
            <a:off x="917596" y="5027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模型预测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531CC48-D6C9-3A9D-8901-FAF5568D355A}"/>
                  </a:ext>
                </a:extLst>
              </p14:cNvPr>
              <p14:cNvContentPartPr/>
              <p14:nvPr/>
            </p14:nvContentPartPr>
            <p14:xfrm>
              <a:off x="1645795" y="3164353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531CC48-D6C9-3A9D-8901-FAF5568D3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7795" y="3056713"/>
                <a:ext cx="36000" cy="21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C720EC46-5E3D-0B8B-48FE-9DE6F62FA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998449"/>
              </p:ext>
            </p:extLst>
          </p:nvPr>
        </p:nvGraphicFramePr>
        <p:xfrm>
          <a:off x="725004" y="590183"/>
          <a:ext cx="5282840" cy="363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9F270622-F4F4-9860-AF51-54F7853F3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0183"/>
            <a:ext cx="5852172" cy="438912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6A50B19-CEDD-11B0-6932-F07474AC3DD0}"/>
              </a:ext>
            </a:extLst>
          </p:cNvPr>
          <p:cNvSpPr txBox="1"/>
          <p:nvPr/>
        </p:nvSpPr>
        <p:spPr>
          <a:xfrm>
            <a:off x="7970520" y="536031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三种预测模型的正确率</a:t>
            </a:r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DE55DD45-24D3-90BD-F122-48EDF786BD80}"/>
              </a:ext>
            </a:extLst>
          </p:cNvPr>
          <p:cNvSpPr/>
          <p:nvPr/>
        </p:nvSpPr>
        <p:spPr>
          <a:xfrm>
            <a:off x="1081789" y="4411778"/>
            <a:ext cx="3078605" cy="149506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test_size</a:t>
            </a:r>
            <a:r>
              <a:rPr lang="zh-CN" altLang="en-US" dirty="0">
                <a:solidFill>
                  <a:schemeClr val="tx1"/>
                </a:solidFill>
              </a:rPr>
              <a:t>取</a:t>
            </a:r>
            <a:r>
              <a:rPr lang="en-US" altLang="zh-CN" dirty="0">
                <a:solidFill>
                  <a:schemeClr val="tx1"/>
                </a:solidFill>
              </a:rPr>
              <a:t>0.5</a:t>
            </a:r>
            <a:r>
              <a:rPr lang="zh-CN" altLang="en-US" dirty="0">
                <a:solidFill>
                  <a:schemeClr val="tx1"/>
                </a:solidFill>
              </a:rPr>
              <a:t>时，</a:t>
            </a:r>
            <a:r>
              <a:rPr lang="en-US" altLang="zh-CN" dirty="0">
                <a:solidFill>
                  <a:schemeClr val="tx1"/>
                </a:solidFill>
              </a:rPr>
              <a:t>KNN</a:t>
            </a:r>
            <a:r>
              <a:rPr lang="zh-CN" altLang="en-US" dirty="0">
                <a:solidFill>
                  <a:schemeClr val="tx1"/>
                </a:solidFill>
              </a:rPr>
              <a:t>模型的预测正确率最高</a:t>
            </a:r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B9503DE7-DBBD-250B-2626-9926696C61F7}"/>
              </a:ext>
            </a:extLst>
          </p:cNvPr>
          <p:cNvSpPr/>
          <p:nvPr/>
        </p:nvSpPr>
        <p:spPr>
          <a:xfrm>
            <a:off x="623398" y="524394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D1AACFE-6465-19BE-D441-262D124CF2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72"/>
    </mc:Choice>
    <mc:Fallback>
      <p:transition spd="slow" advTm="43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1C0AEC1E-AE43-4151-2FAD-7EF35CFC1DD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17596" y="483076"/>
            <a:ext cx="3158087" cy="430616"/>
          </a:xfrm>
        </p:spPr>
        <p:txBody>
          <a:bodyPr>
            <a:noAutofit/>
          </a:bodyPr>
          <a:lstStyle/>
          <a:p>
            <a:r>
              <a:rPr lang="en-US" altLang="zh-CN" sz="2000" b="1" dirty="0">
                <a:latin typeface="+mn-ea"/>
                <a:ea typeface="+mn-ea"/>
              </a:rPr>
              <a:t>KNN</a:t>
            </a:r>
            <a:r>
              <a:rPr lang="zh-CN" altLang="en-US" sz="2000" b="1" dirty="0">
                <a:latin typeface="+mn-ea"/>
                <a:ea typeface="+mn-ea"/>
              </a:rPr>
              <a:t>调参与特征重要性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E1F92E-2D1E-70A4-CB73-F6CD3D93E992}"/>
              </a:ext>
            </a:extLst>
          </p:cNvPr>
          <p:cNvSpPr txBox="1"/>
          <p:nvPr/>
        </p:nvSpPr>
        <p:spPr>
          <a:xfrm>
            <a:off x="917596" y="1024119"/>
            <a:ext cx="6789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不同的</a:t>
            </a:r>
            <a:r>
              <a:rPr lang="en-US" altLang="zh-CN" b="0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test_size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test_list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4FEE45-2F3B-9C77-5823-29EF63189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18" y="1627249"/>
            <a:ext cx="4476585" cy="3357438"/>
          </a:xfrm>
          <a:prstGeom prst="rect">
            <a:avLst/>
          </a:prstGeom>
        </p:spPr>
      </p:pic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E0A0F913-B6CF-A935-9F6E-1315B3C7AC80}"/>
              </a:ext>
            </a:extLst>
          </p:cNvPr>
          <p:cNvSpPr/>
          <p:nvPr/>
        </p:nvSpPr>
        <p:spPr>
          <a:xfrm>
            <a:off x="1230016" y="5426732"/>
            <a:ext cx="4312920" cy="105156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8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关于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KNN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预测模型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100" dirty="0" err="1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test_size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取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时，预测的准确率最高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9F0799-B38E-AED9-046F-65532974E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69" y="1627249"/>
            <a:ext cx="4551127" cy="3413346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83551EE1-D7F6-AA7F-7E1F-75B933F2C8FA}"/>
              </a:ext>
            </a:extLst>
          </p:cNvPr>
          <p:cNvSpPr/>
          <p:nvPr/>
        </p:nvSpPr>
        <p:spPr>
          <a:xfrm>
            <a:off x="6896100" y="5354137"/>
            <a:ext cx="4787110" cy="1448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zh-CN" sz="14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重要的几个特征及其对应的重要性分别为</a:t>
            </a:r>
          </a:p>
          <a:p>
            <a:pPr algn="just"/>
            <a:r>
              <a:rPr lang="en-US" altLang="zh-CN" sz="1400" kern="100" dirty="0" err="1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capture_rate</a:t>
            </a:r>
            <a:r>
              <a:rPr lang="en-US" altLang="zh-CN" sz="14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0.187650</a:t>
            </a:r>
            <a:endParaRPr lang="zh-CN" altLang="zh-CN" sz="14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 err="1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base_egg_steps</a:t>
            </a:r>
            <a:r>
              <a:rPr lang="en-US" altLang="zh-CN" sz="14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0.152833</a:t>
            </a:r>
            <a:endParaRPr lang="zh-CN" altLang="zh-CN" sz="14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 err="1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base_total</a:t>
            </a:r>
            <a:r>
              <a:rPr lang="en-US" altLang="zh-CN" sz="14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0.109798</a:t>
            </a:r>
          </a:p>
          <a:p>
            <a:pPr algn="just"/>
            <a:r>
              <a:rPr lang="en-IE" altLang="zh-CN" sz="1400" kern="100" dirty="0" err="1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base_happiness</a:t>
            </a:r>
            <a:r>
              <a:rPr lang="en-IE" altLang="zh-CN" sz="140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0.086215</a:t>
            </a:r>
            <a:endParaRPr lang="zh-CN" altLang="zh-CN" sz="14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D2BF072B-FD0E-B4AD-4931-0F6762787E59}"/>
              </a:ext>
            </a:extLst>
          </p:cNvPr>
          <p:cNvSpPr/>
          <p:nvPr/>
        </p:nvSpPr>
        <p:spPr>
          <a:xfrm>
            <a:off x="623398" y="524394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717AA15-59E3-8420-4D2E-9EE11D7DC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33"/>
    </mc:Choice>
    <mc:Fallback>
      <p:transition spd="slow" advTm="41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493753" y="2589883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454174" y="2251427"/>
            <a:ext cx="1659890" cy="33845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 fontScale="92500" lnSpcReduction="10000"/>
          </a:bodyPr>
          <a:lstStyle/>
          <a:p>
            <a:pPr algn="ctr"/>
            <a:r>
              <a:rPr lang="en-US" altLang="zh-CN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PART FIVE</a:t>
            </a: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3600224" y="3696688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154A3FD-F39B-104A-3D29-4C77C8A16A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53643" y="2690688"/>
            <a:ext cx="3060054" cy="8343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/>
          <a:p>
            <a:pPr algn="ctr"/>
            <a:r>
              <a:rPr lang="zh-CN" altLang="en-US" sz="40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总结</a:t>
            </a:r>
            <a:endParaRPr lang="en-US" altLang="zh-CN" sz="40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7A99CB1-F642-774F-86C9-AA685D58473D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70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1"/>
    </mc:Choice>
    <mc:Fallback>
      <p:transition spd="slow" advTm="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A783C5-26C2-7332-1415-A0E95284D074}"/>
              </a:ext>
            </a:extLst>
          </p:cNvPr>
          <p:cNvSpPr txBox="1"/>
          <p:nvPr/>
        </p:nvSpPr>
        <p:spPr>
          <a:xfrm>
            <a:off x="1319380" y="3952353"/>
            <a:ext cx="60946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 采用了三种预测模型，通过宝可梦的各项特征对是否为传奇宝可梦进行预测。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默认</a:t>
            </a:r>
            <a:r>
              <a:rPr lang="en-US" altLang="zh-CN" dirty="0" err="1"/>
              <a:t>test_size</a:t>
            </a:r>
            <a:r>
              <a:rPr lang="zh-CN" altLang="en-US" dirty="0"/>
              <a:t>为</a:t>
            </a:r>
            <a:r>
              <a:rPr lang="en-US" altLang="zh-CN" dirty="0"/>
              <a:t>0.5</a:t>
            </a:r>
            <a:r>
              <a:rPr lang="zh-CN" altLang="en-US" dirty="0"/>
              <a:t>时，</a:t>
            </a:r>
            <a:r>
              <a:rPr lang="en-US" altLang="zh-CN" dirty="0"/>
              <a:t>KNN</a:t>
            </a:r>
            <a:r>
              <a:rPr lang="zh-CN" altLang="en-US" dirty="0"/>
              <a:t>模型的准确率最高。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对</a:t>
            </a:r>
            <a:r>
              <a:rPr lang="en-US" altLang="zh-CN" dirty="0"/>
              <a:t>KNN</a:t>
            </a:r>
            <a:r>
              <a:rPr lang="zh-CN" altLang="en-US" dirty="0"/>
              <a:t>进行参数调整，当</a:t>
            </a:r>
            <a:r>
              <a:rPr lang="en-US" altLang="zh-CN" dirty="0" err="1"/>
              <a:t>test_size</a:t>
            </a:r>
            <a:r>
              <a:rPr lang="zh-CN" altLang="en-US" dirty="0"/>
              <a:t>取</a:t>
            </a:r>
            <a:r>
              <a:rPr lang="en-US" altLang="zh-CN" dirty="0"/>
              <a:t>0.2</a:t>
            </a:r>
            <a:r>
              <a:rPr lang="zh-CN" altLang="en-US" dirty="0"/>
              <a:t>时准确率最高。并且对预测过程中各特征的重要性进行分析</a:t>
            </a:r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1BE6A084-2423-A2F6-3BFD-64D4209B5459}"/>
              </a:ext>
            </a:extLst>
          </p:cNvPr>
          <p:cNvSpPr/>
          <p:nvPr/>
        </p:nvSpPr>
        <p:spPr>
          <a:xfrm>
            <a:off x="963102" y="430408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B84C5E-6B98-89A1-293D-80A24EAF89D5}"/>
              </a:ext>
            </a:extLst>
          </p:cNvPr>
          <p:cNvSpPr txBox="1"/>
          <p:nvPr/>
        </p:nvSpPr>
        <p:spPr>
          <a:xfrm>
            <a:off x="1318054" y="405596"/>
            <a:ext cx="181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数据可视化部分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FD1BE7-BC67-5D82-7FF7-84F4FDF322F6}"/>
              </a:ext>
            </a:extLst>
          </p:cNvPr>
          <p:cNvSpPr txBox="1"/>
          <p:nvPr/>
        </p:nvSpPr>
        <p:spPr>
          <a:xfrm>
            <a:off x="1318054" y="94031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 本次项目对各种族宝可梦的数量，捕获率和属性、战斗值的血量、攻击力、防御力、特殊攻击、特殊防御、速度六个基础值，以及抗性进行了简要分析。这些分析为传奇宝可梦的预测做了准备性工作。</a:t>
            </a:r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BDCBEBBA-DC06-751B-4FDA-F255DADF9A30}"/>
              </a:ext>
            </a:extLst>
          </p:cNvPr>
          <p:cNvSpPr/>
          <p:nvPr/>
        </p:nvSpPr>
        <p:spPr>
          <a:xfrm>
            <a:off x="1021949" y="3431143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55AF97-5BBE-E09D-40E2-096146D71957}"/>
              </a:ext>
            </a:extLst>
          </p:cNvPr>
          <p:cNvSpPr txBox="1"/>
          <p:nvPr/>
        </p:nvSpPr>
        <p:spPr>
          <a:xfrm>
            <a:off x="1383957" y="3387815"/>
            <a:ext cx="128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预测部分</a:t>
            </a:r>
          </a:p>
        </p:txBody>
      </p:sp>
      <p:pic>
        <p:nvPicPr>
          <p:cNvPr id="15" name="图形 14" descr="V 形箭头 纯色填充">
            <a:extLst>
              <a:ext uri="{FF2B5EF4-FFF2-40B4-BE49-F238E27FC236}">
                <a16:creationId xmlns:a16="http://schemas.microsoft.com/office/drawing/2014/main" id="{D6BB40B2-8B8F-A25A-92E4-5EFC6A5FF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451654" y="2223347"/>
            <a:ext cx="914400" cy="914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C44A46-0DD9-2B87-D943-8D385617A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22" y="1297235"/>
            <a:ext cx="4620454" cy="462045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450B41C-9B97-D540-0D28-C17BDA3B4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9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95"/>
    </mc:Choice>
    <mc:Fallback>
      <p:transition spd="slow" advTm="58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9372" y="2546986"/>
            <a:ext cx="6645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/>
              <a:t>谢谢大家聆听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EDF3866-73BE-262B-9DC1-5FA7165A13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893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4"/>
    </mc:Choice>
    <mc:Fallback>
      <p:transition spd="slow" advTm="8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菱形 12"/>
          <p:cNvSpPr/>
          <p:nvPr>
            <p:custDataLst>
              <p:tags r:id="rId2"/>
            </p:custDataLst>
          </p:nvPr>
        </p:nvSpPr>
        <p:spPr>
          <a:xfrm>
            <a:off x="4386056" y="1967523"/>
            <a:ext cx="543754" cy="567894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87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2926081" y="542290"/>
            <a:ext cx="5721530" cy="851082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pPr algn="ctr"/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      录</a:t>
            </a:r>
          </a:p>
        </p:txBody>
      </p:sp>
      <p:sp>
        <p:nvSpPr>
          <p:cNvPr id="24" name="菱形 23"/>
          <p:cNvSpPr/>
          <p:nvPr>
            <p:custDataLst>
              <p:tags r:id="rId4"/>
            </p:custDataLst>
          </p:nvPr>
        </p:nvSpPr>
        <p:spPr>
          <a:xfrm>
            <a:off x="4386057" y="2817011"/>
            <a:ext cx="543753" cy="5483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87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33B51367-3007-06E0-5764-13C76683801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86056" y="3673625"/>
            <a:ext cx="543754" cy="506338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800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93D145-813D-BB3C-30C4-34A635576603}"/>
              </a:ext>
            </a:extLst>
          </p:cNvPr>
          <p:cNvSpPr txBox="1"/>
          <p:nvPr/>
        </p:nvSpPr>
        <p:spPr>
          <a:xfrm>
            <a:off x="5331918" y="2020637"/>
            <a:ext cx="2107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问题背景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2C8D6A-C3C5-5D70-4B74-F707A54AE029}"/>
              </a:ext>
            </a:extLst>
          </p:cNvPr>
          <p:cNvSpPr txBox="1"/>
          <p:nvPr/>
        </p:nvSpPr>
        <p:spPr>
          <a:xfrm>
            <a:off x="5331918" y="2860357"/>
            <a:ext cx="331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数据获取与预处理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0A729F-1344-BB78-9DB9-F432ADEAD46B}"/>
              </a:ext>
            </a:extLst>
          </p:cNvPr>
          <p:cNvSpPr txBox="1"/>
          <p:nvPr/>
        </p:nvSpPr>
        <p:spPr>
          <a:xfrm>
            <a:off x="5331918" y="3695961"/>
            <a:ext cx="232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数据可视化</a:t>
            </a: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35FCCC5A-AFFC-CC61-419C-C4D848C980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386056" y="4465492"/>
            <a:ext cx="543754" cy="54835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87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37FCCA-2BFC-B866-D2E3-0DFED300E3AC}"/>
              </a:ext>
            </a:extLst>
          </p:cNvPr>
          <p:cNvSpPr txBox="1"/>
          <p:nvPr/>
        </p:nvSpPr>
        <p:spPr>
          <a:xfrm>
            <a:off x="5331918" y="4474137"/>
            <a:ext cx="232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模型预测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3A2BC0B5-D906-1EB0-E16A-A4375213B9A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386056" y="5252313"/>
            <a:ext cx="543754" cy="567894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87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26C6F5-7840-D562-1C2F-11F83914320A}"/>
              </a:ext>
            </a:extLst>
          </p:cNvPr>
          <p:cNvSpPr txBox="1"/>
          <p:nvPr/>
        </p:nvSpPr>
        <p:spPr>
          <a:xfrm>
            <a:off x="5331918" y="5252313"/>
            <a:ext cx="1848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总结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8A7EF979-F9D8-0414-EBBC-13A1162427F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2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8"/>
    </mc:Choice>
    <mc:Fallback>
      <p:transition spd="slow" advTm="14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567566" y="2530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567566" y="2283254"/>
            <a:ext cx="1659890" cy="33845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 lnSpcReduction="10000"/>
          </a:bodyPr>
          <a:lstStyle/>
          <a:p>
            <a:pPr algn="ctr"/>
            <a:r>
              <a:rPr lang="en-US" altLang="zh-CN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PART ONE</a:t>
            </a: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3713616" y="3716861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2B2ADF9-3741-081C-3CC6-0A3F3B976754}"/>
              </a:ext>
            </a:extLst>
          </p:cNvPr>
          <p:cNvSpPr txBox="1"/>
          <p:nvPr/>
        </p:nvSpPr>
        <p:spPr>
          <a:xfrm>
            <a:off x="4138386" y="898596"/>
            <a:ext cx="7350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等线" panose="02010600030101010101" pitchFamily="2" charset="-122"/>
                <a:cs typeface="Segoe UI" panose="020B0502040204020203" pitchFamily="34" charset="0"/>
              </a:rPr>
              <a:t>       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54A3FD-F39B-104A-3D29-4C77C8A16A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85897" y="2594700"/>
            <a:ext cx="2627993" cy="8343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/>
          <a:p>
            <a:pPr algn="ctr"/>
            <a:r>
              <a:rPr lang="zh-CN" altLang="en-US" sz="40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问题背景</a:t>
            </a:r>
            <a:endParaRPr lang="en-US" altLang="zh-CN" sz="40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B61294D-EAC0-B9A9-B42E-E05D400F3364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1"/>
    </mc:Choice>
    <mc:Fallback>
      <p:transition spd="slow" advTm="3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82C931-78FE-3819-5D7E-83DE5ED9851E}"/>
              </a:ext>
            </a:extLst>
          </p:cNvPr>
          <p:cNvSpPr txBox="1"/>
          <p:nvPr/>
        </p:nvSpPr>
        <p:spPr>
          <a:xfrm>
            <a:off x="4831741" y="1905506"/>
            <a:ext cx="694311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+mj-ea"/>
                <a:ea typeface="+mj-ea"/>
                <a:cs typeface="Segoe UI" panose="020B0502040204020203" pitchFamily="34" charset="0"/>
              </a:rPr>
              <a:t>       </a:t>
            </a:r>
            <a:r>
              <a:rPr lang="zh-CN" altLang="zh-CN" sz="2400" dirty="0">
                <a:effectLst/>
                <a:latin typeface="+mj-ea"/>
                <a:ea typeface="+mj-ea"/>
                <a:cs typeface="Segoe UI" panose="020B0502040204020203" pitchFamily="34" charset="0"/>
              </a:rPr>
              <a:t>传奇宝可梦（</a:t>
            </a:r>
            <a:r>
              <a:rPr lang="en-US" altLang="zh-CN" sz="2400" dirty="0">
                <a:effectLst/>
                <a:latin typeface="+mj-ea"/>
                <a:ea typeface="+mj-ea"/>
                <a:cs typeface="Segoe UI" panose="020B0502040204020203" pitchFamily="34" charset="0"/>
              </a:rPr>
              <a:t>Legendary Pokémon</a:t>
            </a:r>
            <a:r>
              <a:rPr lang="zh-CN" altLang="zh-CN" sz="2400" dirty="0">
                <a:effectLst/>
                <a:latin typeface="+mj-ea"/>
                <a:ea typeface="+mj-ea"/>
                <a:cs typeface="Segoe UI" panose="020B0502040204020203" pitchFamily="34" charset="0"/>
              </a:rPr>
              <a:t>）作为宝可梦系列游戏中的稀有物种，具有极高的价值和吸引力。</a:t>
            </a:r>
            <a:endParaRPr lang="en-US" altLang="zh-CN" sz="2400" dirty="0">
              <a:effectLst/>
              <a:latin typeface="+mj-ea"/>
              <a:ea typeface="+mj-ea"/>
              <a:cs typeface="Segoe UI" panose="020B0502040204020203" pitchFamily="34" charset="0"/>
            </a:endParaRPr>
          </a:p>
          <a:p>
            <a:r>
              <a:rPr lang="zh-CN" altLang="en-US" sz="2400" kern="100" dirty="0">
                <a:solidFill>
                  <a:srgbClr val="05073B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       本次项目</a:t>
            </a:r>
            <a:r>
              <a:rPr lang="zh-CN" altLang="zh-CN" sz="2400" kern="100" dirty="0">
                <a:solidFill>
                  <a:srgbClr val="05073B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收集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1-8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代</a:t>
            </a:r>
            <a:r>
              <a:rPr lang="en-US" altLang="zh-CN" sz="2400" kern="1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1013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只精灵宝可梦的</a:t>
            </a:r>
            <a:r>
              <a:rPr lang="zh-CN" altLang="zh-CN" sz="2400" kern="100" dirty="0">
                <a:solidFill>
                  <a:srgbClr val="05073B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数据集，对宝可梦的各项数据特征，例如种族值、技能、进化条件进行深入研究，并构建一个预测模型。预测一个宝可梦是否为传奇宝可梦。</a:t>
            </a:r>
            <a:endParaRPr lang="en-US" altLang="zh-CN" sz="2400" kern="100" dirty="0">
              <a:solidFill>
                <a:srgbClr val="05073B"/>
              </a:solidFill>
              <a:effectLst/>
              <a:latin typeface="+mj-ea"/>
              <a:ea typeface="+mj-ea"/>
              <a:cs typeface="Segoe UI" panose="020B0502040204020203" pitchFamily="34" charset="0"/>
            </a:endParaRPr>
          </a:p>
          <a:p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7B9914-AFF6-562B-924A-C7C0EFA602DE}"/>
              </a:ext>
            </a:extLst>
          </p:cNvPr>
          <p:cNvSpPr txBox="1"/>
          <p:nvPr/>
        </p:nvSpPr>
        <p:spPr>
          <a:xfrm>
            <a:off x="507662" y="470492"/>
            <a:ext cx="1649626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  </a:t>
            </a:r>
            <a:r>
              <a:rPr lang="zh-CN" altLang="en-US" sz="2000" b="1" dirty="0">
                <a:latin typeface="+mn-ea"/>
              </a:rPr>
              <a:t>项目背景</a:t>
            </a:r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8F91F4E7-D491-13D4-0DE5-3A781B951934}"/>
              </a:ext>
            </a:extLst>
          </p:cNvPr>
          <p:cNvSpPr/>
          <p:nvPr/>
        </p:nvSpPr>
        <p:spPr>
          <a:xfrm>
            <a:off x="285026" y="507545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926431-3A1C-7400-865F-139EE9D13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4" y="1537086"/>
            <a:ext cx="4080304" cy="362331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9D2900C-6FFC-47CE-8CC8-67AB03447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76"/>
    </mc:Choice>
    <mc:Fallback>
      <p:transition spd="slow" advTm="36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7DAA75-F9C3-64F0-1566-33D2808451A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01368" y="248532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7B0DCC-7B48-6E4A-12C1-12201E98A58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01368" y="2146872"/>
            <a:ext cx="1659890" cy="33845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 fontScale="92500" lnSpcReduction="10000"/>
          </a:bodyPr>
          <a:lstStyle/>
          <a:p>
            <a:pPr algn="ctr"/>
            <a:r>
              <a:rPr lang="en-US" altLang="zh-CN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PART TWO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146CA00-E68E-D9F1-61AF-4DAAFEE34658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547418" y="3709543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83342B7-E514-BA6E-5454-4A0AAA19AE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915208" y="2602738"/>
            <a:ext cx="4948189" cy="8343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/>
          <a:p>
            <a:pPr algn="ctr"/>
            <a:r>
              <a:rPr lang="zh-CN" altLang="en-US" sz="40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数据获取与预处理</a:t>
            </a:r>
            <a:endParaRPr lang="en-US" altLang="zh-CN" sz="40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923631E-B1C7-2616-43CE-8BC50A4EF06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7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9"/>
    </mc:Choice>
    <mc:Fallback>
      <p:transition spd="slow" advTm="5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634E19E-09A2-CC7C-7421-B5255B3479E9}"/>
              </a:ext>
            </a:extLst>
          </p:cNvPr>
          <p:cNvSpPr txBox="1"/>
          <p:nvPr/>
        </p:nvSpPr>
        <p:spPr>
          <a:xfrm>
            <a:off x="2390142" y="487341"/>
            <a:ext cx="93857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   数据来源于阿里天池     </a:t>
            </a:r>
            <a:r>
              <a:rPr lang="en-US" altLang="zh-CN" sz="2000" b="1" dirty="0"/>
              <a:t>https://tianchi.aliyun.com/dataset/147523</a:t>
            </a:r>
            <a:endParaRPr lang="en-US" altLang="zh-CN" sz="2000" dirty="0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915D940B-73CB-D2EB-6369-E510C77D9CF5}"/>
              </a:ext>
            </a:extLst>
          </p:cNvPr>
          <p:cNvSpPr/>
          <p:nvPr/>
        </p:nvSpPr>
        <p:spPr>
          <a:xfrm>
            <a:off x="623398" y="1145239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019AE1-590B-0B9F-6F14-28D3564B4DFB}"/>
              </a:ext>
            </a:extLst>
          </p:cNvPr>
          <p:cNvSpPr txBox="1"/>
          <p:nvPr/>
        </p:nvSpPr>
        <p:spPr>
          <a:xfrm>
            <a:off x="2574379" y="1183007"/>
            <a:ext cx="3994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利用</a:t>
            </a:r>
            <a:r>
              <a:rPr lang="en-US" altLang="zh-CN" sz="2000" b="1" dirty="0"/>
              <a:t>Excel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Python</a:t>
            </a:r>
            <a:r>
              <a:rPr lang="zh-CN" altLang="en-US" sz="2000" b="1" dirty="0"/>
              <a:t>进行预处理</a:t>
            </a:r>
            <a:endParaRPr lang="en-US" altLang="zh-CN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137263-A903-A43A-CE95-BC8D089E5BE4}"/>
              </a:ext>
            </a:extLst>
          </p:cNvPr>
          <p:cNvSpPr txBox="1"/>
          <p:nvPr/>
        </p:nvSpPr>
        <p:spPr>
          <a:xfrm>
            <a:off x="972442" y="112120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数据预处理</a:t>
            </a:r>
          </a:p>
        </p:txBody>
      </p: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24E64C9B-328A-827C-B495-AC3533404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054882"/>
              </p:ext>
            </p:extLst>
          </p:nvPr>
        </p:nvGraphicFramePr>
        <p:xfrm>
          <a:off x="1490806" y="30074"/>
          <a:ext cx="8831253" cy="5706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AB08F100-755F-79B5-1849-23A1F1A265C5}"/>
              </a:ext>
            </a:extLst>
          </p:cNvPr>
          <p:cNvSpPr txBox="1"/>
          <p:nvPr/>
        </p:nvSpPr>
        <p:spPr>
          <a:xfrm>
            <a:off x="426947" y="5109482"/>
            <a:ext cx="679765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数据清洗</a:t>
            </a:r>
          </a:p>
          <a:p>
            <a:r>
              <a:rPr lang="en-IE" altLang="zh-CN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'type1'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E" altLang="zh-CN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'Bug'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'Dark'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'Dragon'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'Electric'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'Fairy'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'Fighting'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'Fire'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'Flying'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'Ghost'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'Grass'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'Ground'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'Ice'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'Normal'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'Poison'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'Psychic'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'Rock'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'Steel'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'Water'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E" altLang="zh-CN" sz="11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altLang="zh-CN" sz="11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altLang="zh-CN" sz="11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E" altLang="zh-CN" sz="11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IE" altLang="zh-CN" sz="1100" b="0" i="1" dirty="0" err="1">
                <a:solidFill>
                  <a:srgbClr val="DB7079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E" altLang="zh-CN" sz="11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D76D15-70A9-49FA-7007-22201D6A9386}"/>
              </a:ext>
            </a:extLst>
          </p:cNvPr>
          <p:cNvSpPr txBox="1"/>
          <p:nvPr/>
        </p:nvSpPr>
        <p:spPr>
          <a:xfrm>
            <a:off x="4972277" y="3974897"/>
            <a:ext cx="626683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#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数据筛选与标准化</a:t>
            </a:r>
          </a:p>
          <a:p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target = 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E" altLang="zh-CN" sz="1100" b="0" dirty="0" err="1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is_legendary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IE" altLang="zh-CN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df.iloc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IE" altLang="zh-CN" sz="1100" b="0" dirty="0">
                <a:solidFill>
                  <a:srgbClr val="EBB07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:].</a:t>
            </a:r>
            <a:r>
              <a:rPr lang="en-IE" altLang="zh-CN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E" altLang="zh-CN" sz="1100" b="0" i="1" dirty="0">
                <a:solidFill>
                  <a:srgbClr val="DB7079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=[target,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'type2'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'classfication'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E" altLang="zh-CN" sz="1100" b="0" dirty="0">
                <a:solidFill>
                  <a:srgbClr val="92D69E"/>
                </a:solidFill>
                <a:effectLst/>
                <a:latin typeface="Consolas" panose="020B0609020204030204" pitchFamily="49" charset="0"/>
              </a:rPr>
              <a:t>'abilities'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])  </a:t>
            </a:r>
          </a:p>
          <a:p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X = (X </a:t>
            </a:r>
            <a:r>
              <a:rPr lang="en-IE" altLang="zh-CN" sz="11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altLang="zh-CN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IE" altLang="zh-CN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(X)) </a:t>
            </a:r>
            <a:r>
              <a:rPr lang="en-IE" altLang="zh-CN" sz="11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E" altLang="zh-CN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IE" altLang="zh-CN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 </a:t>
            </a:r>
          </a:p>
          <a:p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lang="en-IE" altLang="zh-CN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E" altLang="zh-CN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[target]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E8B0E8-FC88-AF80-0AC3-402636421C74}"/>
              </a:ext>
            </a:extLst>
          </p:cNvPr>
          <p:cNvSpPr txBox="1"/>
          <p:nvPr/>
        </p:nvSpPr>
        <p:spPr>
          <a:xfrm>
            <a:off x="1038067" y="487341"/>
            <a:ext cx="1335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数据获取</a:t>
            </a:r>
          </a:p>
        </p:txBody>
      </p:sp>
      <p:sp>
        <p:nvSpPr>
          <p:cNvPr id="5" name="流程图: 接点 4">
            <a:extLst>
              <a:ext uri="{FF2B5EF4-FFF2-40B4-BE49-F238E27FC236}">
                <a16:creationId xmlns:a16="http://schemas.microsoft.com/office/drawing/2014/main" id="{6EB87980-7EC4-FF8E-9A56-A2A3F62B4B4C}"/>
              </a:ext>
            </a:extLst>
          </p:cNvPr>
          <p:cNvSpPr/>
          <p:nvPr/>
        </p:nvSpPr>
        <p:spPr>
          <a:xfrm>
            <a:off x="623398" y="524394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1FA4B86-30B4-231B-AE4C-081FB17008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980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69"/>
    </mc:Choice>
    <mc:Fallback>
      <p:transition spd="slow" advTm="64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7DAA75-F9C3-64F0-1566-33D2808451A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01368" y="248532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endParaRPr lang="en-US" altLang="zh-CN" sz="66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7B0DCC-7B48-6E4A-12C1-12201E98A58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01368" y="2146872"/>
            <a:ext cx="1659890" cy="33845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 fontScale="85000" lnSpcReduction="10000"/>
          </a:bodyPr>
          <a:lstStyle/>
          <a:p>
            <a:pPr algn="ctr"/>
            <a:r>
              <a:rPr lang="en-US" altLang="zh-CN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PART THREE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146CA00-E68E-D9F1-61AF-4DAAFEE34658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547418" y="3709543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83342B7-E514-BA6E-5454-4A0AAA19AE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915208" y="2602738"/>
            <a:ext cx="4948189" cy="8343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/>
          <a:p>
            <a:pPr algn="ctr"/>
            <a:r>
              <a:rPr lang="zh-CN" altLang="en-US" sz="40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数据可视化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846CC4E-92C9-1D30-5E30-4827CD6D878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5"/>
    </mc:Choice>
    <mc:Fallback>
      <p:transition spd="slow" advTm="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727B79-7841-529B-AFF4-A9ACC4334C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1" y="1723858"/>
            <a:ext cx="5274310" cy="219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7A02B3-4A9C-25F5-6DEA-42868F7D2E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01" y="1693112"/>
            <a:ext cx="4885056" cy="23326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F9BEEC-3480-314D-2AFC-20603146C557}"/>
              </a:ext>
            </a:extLst>
          </p:cNvPr>
          <p:cNvSpPr txBox="1"/>
          <p:nvPr/>
        </p:nvSpPr>
        <p:spPr>
          <a:xfrm>
            <a:off x="1548310" y="1222033"/>
            <a:ext cx="275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每一代精灵宝可梦的数量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EB3D75-E83E-31CB-45AD-E5F0F3AD63D4}"/>
              </a:ext>
            </a:extLst>
          </p:cNvPr>
          <p:cNvSpPr txBox="1"/>
          <p:nvPr/>
        </p:nvSpPr>
        <p:spPr>
          <a:xfrm>
            <a:off x="6774950" y="1221507"/>
            <a:ext cx="326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每一代传奇宝可梦的数量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FC040B-2EE1-46F2-A6D5-E2259EB014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7"/>
          <a:stretch/>
        </p:blipFill>
        <p:spPr bwMode="auto">
          <a:xfrm>
            <a:off x="5582874" y="4230321"/>
            <a:ext cx="5274310" cy="262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8519D7-EDF7-B50E-8D3B-BABCA325D077}"/>
              </a:ext>
            </a:extLst>
          </p:cNvPr>
          <p:cNvSpPr txBox="1"/>
          <p:nvPr/>
        </p:nvSpPr>
        <p:spPr>
          <a:xfrm>
            <a:off x="6774950" y="4230321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每一代传奇宝可梦的占比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36D1F02-D092-CBFF-00BD-AB7DFFF00E42}"/>
              </a:ext>
            </a:extLst>
          </p:cNvPr>
          <p:cNvSpPr/>
          <p:nvPr/>
        </p:nvSpPr>
        <p:spPr>
          <a:xfrm>
            <a:off x="1548310" y="4781246"/>
            <a:ext cx="3184073" cy="10523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3400" algn="just"/>
            <a:r>
              <a:rPr lang="en-US" altLang="zh-CN" sz="18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代中传奇宝可梦占比较大</a:t>
            </a:r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1FBAB497-A2DC-5A4E-2422-871AA16DD854}"/>
              </a:ext>
            </a:extLst>
          </p:cNvPr>
          <p:cNvSpPr/>
          <p:nvPr/>
        </p:nvSpPr>
        <p:spPr>
          <a:xfrm>
            <a:off x="662526" y="448856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9CFB55-39DD-2517-6272-4055569E9C90}"/>
              </a:ext>
            </a:extLst>
          </p:cNvPr>
          <p:cNvSpPr txBox="1"/>
          <p:nvPr/>
        </p:nvSpPr>
        <p:spPr>
          <a:xfrm>
            <a:off x="1257300" y="448856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数量分析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30E73CB-3233-579D-F196-4877EA94F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5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54"/>
    </mc:Choice>
    <mc:Fallback>
      <p:transition spd="slow" advTm="4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89FF9B-306A-4DCC-775E-588C09A44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5" y="1356183"/>
            <a:ext cx="527431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230C08-8B87-0941-F6B7-0CCF138AA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044" y="1668984"/>
            <a:ext cx="4210142" cy="34934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464574-1C90-4DEE-E194-7FFE1FCE308C}"/>
              </a:ext>
            </a:extLst>
          </p:cNvPr>
          <p:cNvSpPr txBox="1"/>
          <p:nvPr/>
        </p:nvSpPr>
        <p:spPr>
          <a:xfrm>
            <a:off x="809625" y="5181155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传奇系</a:t>
            </a:r>
            <a:r>
              <a:rPr lang="zh-CN" altLang="en-US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的捕获率</a:t>
            </a:r>
            <a:r>
              <a:rPr lang="zh-CN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远低于普通系，直到第七代，传</a:t>
            </a:r>
            <a:endParaRPr lang="en-US" altLang="zh-CN" sz="18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奇系捕获率才有一个明显上升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850876-7F15-BB3A-D0C9-CC9583D0A7B8}"/>
              </a:ext>
            </a:extLst>
          </p:cNvPr>
          <p:cNvSpPr txBox="1"/>
          <p:nvPr/>
        </p:nvSpPr>
        <p:spPr>
          <a:xfrm>
            <a:off x="1257301" y="1188411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传奇宝可梦与普通宝可梦捕获率对比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20D7EA-F3CF-439C-ABE0-9BD5FC334894}"/>
              </a:ext>
            </a:extLst>
          </p:cNvPr>
          <p:cNvSpPr txBox="1"/>
          <p:nvPr/>
        </p:nvSpPr>
        <p:spPr>
          <a:xfrm>
            <a:off x="7743826" y="1196523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双系宝可梦数量图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35E74-9EC2-3A56-83A8-CA29A424562D}"/>
              </a:ext>
            </a:extLst>
          </p:cNvPr>
          <p:cNvSpPr txBox="1"/>
          <p:nvPr/>
        </p:nvSpPr>
        <p:spPr>
          <a:xfrm>
            <a:off x="6583044" y="5186207"/>
            <a:ext cx="689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dirty="0"/>
              <a:t>type1</a:t>
            </a:r>
            <a:r>
              <a:rPr lang="zh-CN" altLang="en-US" dirty="0"/>
              <a:t>为</a:t>
            </a:r>
            <a:r>
              <a:rPr lang="en-IE" altLang="zh-CN" dirty="0"/>
              <a:t>Normal</a:t>
            </a:r>
            <a:r>
              <a:rPr lang="zh-CN" altLang="en-IE" dirty="0"/>
              <a:t>，</a:t>
            </a:r>
            <a:r>
              <a:rPr lang="en-IE" altLang="zh-CN" dirty="0"/>
              <a:t>type2</a:t>
            </a:r>
            <a:r>
              <a:rPr lang="zh-CN" altLang="en-US" dirty="0"/>
              <a:t>为</a:t>
            </a:r>
            <a:r>
              <a:rPr lang="en-IE" altLang="zh-CN" dirty="0"/>
              <a:t>Flying</a:t>
            </a:r>
            <a:r>
              <a:rPr lang="zh-CN" altLang="en-US" dirty="0"/>
              <a:t>的宝可梦数量最多</a:t>
            </a: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DD4D2D5-5BAF-5B86-A316-AD0E7EDC4483}"/>
              </a:ext>
            </a:extLst>
          </p:cNvPr>
          <p:cNvSpPr/>
          <p:nvPr/>
        </p:nvSpPr>
        <p:spPr>
          <a:xfrm>
            <a:off x="963102" y="430408"/>
            <a:ext cx="294198" cy="3260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AA7475-9A3D-3F22-08A1-C481B9299E32}"/>
              </a:ext>
            </a:extLst>
          </p:cNvPr>
          <p:cNvSpPr txBox="1"/>
          <p:nvPr/>
        </p:nvSpPr>
        <p:spPr>
          <a:xfrm>
            <a:off x="1257300" y="448856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捕获率和属性分析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63B2AE0-E359-E124-620B-3BBD30CD1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74"/>
    </mc:Choice>
    <mc:Fallback>
      <p:transition spd="slow" advTm="57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kYWE0MGIzMjEyMGY3ZThhNTJlMGEzZjVhNGJiYT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6、21、24、25、26、27、30、35、39、42、43"/>
  <p:tag name="KSO_WM_SLIDE_ID" val="custom2020441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411"/>
  <p:tag name="KSO_WM_SLIDE_LAYOUT" val="a_b"/>
  <p:tag name="KSO_WM_SLIDE_LAYOUT_CNT" val="1_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11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411"/>
  <p:tag name="KSO_WM_SLIDE_LAYOUT" val="a_l"/>
  <p:tag name="KSO_WM_SLIDE_LAYOUT_CNT" val="1_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411_2*l_h_i*1_1_1"/>
  <p:tag name="KSO_WM_TEMPLATE_CATEGORY" val="custom"/>
  <p:tag name="KSO_WM_TEMPLATE_INDEX" val="2020441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411_2*a*1"/>
  <p:tag name="KSO_WM_TEMPLATE_CATEGORY" val="custom"/>
  <p:tag name="KSO_WM_TEMPLATE_INDEX" val="20204411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411_2*l_h_i*1_2_1"/>
  <p:tag name="KSO_WM_TEMPLATE_CATEGORY" val="custom"/>
  <p:tag name="KSO_WM_TEMPLATE_INDEX" val="2020441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411_2*l_h_i*1_1_1"/>
  <p:tag name="KSO_WM_TEMPLATE_CATEGORY" val="custom"/>
  <p:tag name="KSO_WM_TEMPLATE_INDEX" val="2020441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411_2*l_h_i*1_2_1"/>
  <p:tag name="KSO_WM_TEMPLATE_CATEGORY" val="custom"/>
  <p:tag name="KSO_WM_TEMPLATE_INDEX" val="2020441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411_2*l_h_i*1_1_1"/>
  <p:tag name="KSO_WM_TEMPLATE_CATEGORY" val="custom"/>
  <p:tag name="KSO_WM_TEMPLATE_INDEX" val="2020441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11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1"/>
  <p:tag name="KSO_WM_SLIDE_LAYOUT" val="a_b_e"/>
  <p:tag name="KSO_WM_SLIDE_LAYOUT_CNT" val="1_1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1_7*e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11_7*i*2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1_7*e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11_7*i*2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11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1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1_7*e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11_7*i*2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11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1"/>
  <p:tag name="KSO_WM_SLIDE_LAYOUT" val="a_b_e"/>
  <p:tag name="KSO_WM_SLIDE_LAYOUT_CNT" val="1_1_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1_7*e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11_7*i*2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11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1"/>
  <p:tag name="KSO_WM_SLIDE_LAYOUT" val="a_b_e"/>
  <p:tag name="KSO_WM_SLIDE_LAYOUT_CNT" val="1_1_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1_7*e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11_7*i*2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1_7*i*1"/>
  <p:tag name="KSO_WM_TEMPLATE_CATEGORY" val="custom"/>
  <p:tag name="KSO_WM_TEMPLATE_INDEX" val="20204411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6、21、24、25、26、27、30、35、39、42、43"/>
  <p:tag name="KSO_WM_SLIDE_ID" val="custom2020441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411"/>
  <p:tag name="KSO_WM_SLIDE_LAYOUT" val="a_b"/>
  <p:tag name="KSO_WM_SLIDE_LAYOUT_CNT" val="1_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6、21、24、25、26、27、30、35、39、42、43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11"/>
  <p:tag name="KSO_WM_TEMPLATE_MASTER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ysClr val="windowText" lastClr="000000"/>
      </a:dk1>
      <a:lt1>
        <a:sysClr val="window" lastClr="FFFFFF"/>
      </a:lt1>
      <a:dk2>
        <a:srgbClr val="ECEDEF"/>
      </a:dk2>
      <a:lt2>
        <a:srgbClr val="FFFFFF"/>
      </a:lt2>
      <a:accent1>
        <a:srgbClr val="79B1E3"/>
      </a:accent1>
      <a:accent2>
        <a:srgbClr val="8EA6D9"/>
      </a:accent2>
      <a:accent3>
        <a:srgbClr val="A39BCF"/>
      </a:accent3>
      <a:accent4>
        <a:srgbClr val="B98FC5"/>
      </a:accent4>
      <a:accent5>
        <a:srgbClr val="CE84BB"/>
      </a:accent5>
      <a:accent6>
        <a:srgbClr val="E379B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751</Words>
  <Application>Microsoft Office PowerPoint</Application>
  <PresentationFormat>宽屏</PresentationFormat>
  <Paragraphs>97</Paragraphs>
  <Slides>17</Slides>
  <Notes>7</Notes>
  <HiddenSlides>0</HiddenSlides>
  <MMClips>17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Arial</vt:lpstr>
      <vt:lpstr>Calibri</vt:lpstr>
      <vt:lpstr>Consolas</vt:lpstr>
      <vt:lpstr>WPS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叶曼琪</dc:creator>
  <cp:lastModifiedBy>思雨 张</cp:lastModifiedBy>
  <cp:revision>18</cp:revision>
  <dcterms:created xsi:type="dcterms:W3CDTF">2023-08-09T12:44:00Z</dcterms:created>
  <dcterms:modified xsi:type="dcterms:W3CDTF">2024-01-20T10:05:11Z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2052-12.1.0.15933</vt:lpwstr>
  </property>
</Properties>
</file>